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04" r:id="rId2"/>
    <p:sldId id="305" r:id="rId3"/>
    <p:sldId id="303" r:id="rId4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74" y="11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4_5">
  <dgm:title val=""/>
  <dgm:desc val=""/>
  <dgm:catLst>
    <dgm:cat type="accent4" pri="11500"/>
  </dgm:catLst>
  <dgm:styleLbl name="node0">
    <dgm:fillClrLst meth="cycle">
      <a:schemeClr val="accent4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>
        <a:alpha val="9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>
        <a:alpha val="90000"/>
      </a:schemeClr>
      <a:schemeClr val="accent4">
        <a:alpha val="5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/>
    <dgm:txEffectClrLst/>
  </dgm:styleLbl>
  <dgm:styleLbl name="lnNode1">
    <dgm:fillClrLst>
      <a:schemeClr val="accent4">
        <a:shade val="90000"/>
      </a:schemeClr>
      <a:schemeClr val="accent4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shade val="80000"/>
        <a:alpha val="50000"/>
      </a:schemeClr>
      <a:schemeClr val="accent4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  <a:alpha val="90000"/>
      </a:schemeClr>
      <a:schemeClr val="accent4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>
        <a:shade val="90000"/>
      </a:schemeClr>
      <a:schemeClr val="accent4">
        <a:tint val="50000"/>
      </a:schemeClr>
    </dgm:fillClrLst>
    <dgm:linClrLst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fgSibTrans2D1">
    <dgm:fillClrLst>
      <a:schemeClr val="accent4">
        <a:shade val="90000"/>
      </a:schemeClr>
      <a:schemeClr val="accent4">
        <a:tint val="50000"/>
      </a:schemeClr>
    </dgm:fillClrLst>
    <dgm:linClrLst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bgSibTrans2D1">
    <dgm:fillClrLst>
      <a:schemeClr val="accent4">
        <a:shade val="90000"/>
      </a:schemeClr>
      <a:schemeClr val="accent4">
        <a:tint val="50000"/>
      </a:schemeClr>
    </dgm:fillClrLst>
    <dgm:linClrLst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sibTrans1D1">
    <dgm:fillClrLst>
      <a:schemeClr val="accent4">
        <a:shade val="90000"/>
      </a:schemeClr>
      <a:schemeClr val="accent4">
        <a:tint val="50000"/>
      </a:schemeClr>
    </dgm:fillClrLst>
    <dgm:linClrLst>
      <a:schemeClr val="accent4">
        <a:shade val="90000"/>
      </a:schemeClr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4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shade val="80000"/>
      </a:schemeClr>
    </dgm:fillClrLst>
    <dgm:linClrLst meth="repeat">
      <a:schemeClr val="accent4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4">
        <a:tint val="90000"/>
      </a:schemeClr>
    </dgm:fillClrLst>
    <dgm:linClrLst meth="repeat">
      <a:schemeClr val="accent4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4">
        <a:tint val="70000"/>
      </a:schemeClr>
    </dgm:fillClrLst>
    <dgm:linClrLst meth="repeat">
      <a:schemeClr val="accent4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4">
        <a:tint val="5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4">
        <a:shade val="8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4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4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alpha val="90000"/>
        <a:tint val="40000"/>
      </a:schemeClr>
      <a:schemeClr val="accent4">
        <a:alpha val="5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055D918-0D48-44D3-9287-CAE1B93EB64A}" type="doc">
      <dgm:prSet loTypeId="urn:microsoft.com/office/officeart/2005/8/layout/pyramid1" loCatId="pyramid" qsTypeId="urn:microsoft.com/office/officeart/2005/8/quickstyle/simple1" qsCatId="simple" csTypeId="urn:microsoft.com/office/officeart/2005/8/colors/accent4_5" csCatId="accent4" phldr="1"/>
      <dgm:spPr/>
    </dgm:pt>
    <dgm:pt modelId="{F014B99B-BC0F-4D51-AA35-03139CBC5BDF}">
      <dgm:prSet phldrT="[Текст]" custT="1"/>
      <dgm:spPr>
        <a:solidFill>
          <a:srgbClr val="0070C0"/>
        </a:solidFill>
      </dgm:spPr>
      <dgm:t>
        <a:bodyPr/>
        <a:lstStyle/>
        <a:p>
          <a:endParaRPr lang="ru-RU" sz="1200" b="1" dirty="0"/>
        </a:p>
        <a:p>
          <a:endParaRPr lang="ru-RU" sz="1200" b="1" dirty="0"/>
        </a:p>
        <a:p>
          <a:endParaRPr lang="ru-RU" sz="1200" b="1" dirty="0"/>
        </a:p>
        <a:p>
          <a:endParaRPr lang="ru-RU" sz="1200" b="1" dirty="0"/>
        </a:p>
        <a:p>
          <a:r>
            <a:rPr lang="ru-RU" sz="1200" b="1" dirty="0">
              <a:solidFill>
                <a:schemeClr val="bg1"/>
              </a:solidFill>
            </a:rPr>
            <a:t>Федеральный </a:t>
          </a:r>
        </a:p>
        <a:p>
          <a:r>
            <a:rPr lang="ru-RU" sz="1200" b="1" dirty="0">
              <a:solidFill>
                <a:schemeClr val="bg1"/>
              </a:solidFill>
            </a:rPr>
            <a:t>уровень</a:t>
          </a:r>
        </a:p>
      </dgm:t>
    </dgm:pt>
    <dgm:pt modelId="{547044BC-B29A-41C2-9396-2C63C92CED4B}" type="parTrans" cxnId="{DF277F6E-5463-4336-ABDE-6CE9BBB5760E}">
      <dgm:prSet/>
      <dgm:spPr/>
      <dgm:t>
        <a:bodyPr/>
        <a:lstStyle/>
        <a:p>
          <a:endParaRPr lang="ru-RU" b="1"/>
        </a:p>
      </dgm:t>
    </dgm:pt>
    <dgm:pt modelId="{310293B5-AF1E-4EB5-9AC5-576D9AB28450}" type="sibTrans" cxnId="{DF277F6E-5463-4336-ABDE-6CE9BBB5760E}">
      <dgm:prSet/>
      <dgm:spPr/>
      <dgm:t>
        <a:bodyPr/>
        <a:lstStyle/>
        <a:p>
          <a:endParaRPr lang="ru-RU" b="1"/>
        </a:p>
      </dgm:t>
    </dgm:pt>
    <dgm:pt modelId="{CBB2EDB4-08BF-49DB-9282-C363CE23E3D0}">
      <dgm:prSet phldrT="[Текст]" custT="1"/>
      <dgm:spPr>
        <a:solidFill>
          <a:srgbClr val="00B0F0"/>
        </a:solidFill>
      </dgm:spPr>
      <dgm:t>
        <a:bodyPr/>
        <a:lstStyle/>
        <a:p>
          <a:r>
            <a:rPr lang="ru-RU" sz="1200" b="1" dirty="0"/>
            <a:t>Региональный уровень</a:t>
          </a:r>
        </a:p>
      </dgm:t>
    </dgm:pt>
    <dgm:pt modelId="{061A8EDF-95EB-4ED1-B54D-E85549B7DDD2}" type="parTrans" cxnId="{AE28E987-068C-4050-9EA0-6987A9368CE5}">
      <dgm:prSet/>
      <dgm:spPr/>
      <dgm:t>
        <a:bodyPr/>
        <a:lstStyle/>
        <a:p>
          <a:endParaRPr lang="ru-RU" b="1"/>
        </a:p>
      </dgm:t>
    </dgm:pt>
    <dgm:pt modelId="{8A73D853-84E8-4FCE-B4F9-A28E61B55BFC}" type="sibTrans" cxnId="{AE28E987-068C-4050-9EA0-6987A9368CE5}">
      <dgm:prSet/>
      <dgm:spPr/>
      <dgm:t>
        <a:bodyPr/>
        <a:lstStyle/>
        <a:p>
          <a:endParaRPr lang="ru-RU" b="1"/>
        </a:p>
      </dgm:t>
    </dgm:pt>
    <dgm:pt modelId="{8380A261-4409-4C6B-8A07-0D64C5422F6D}">
      <dgm:prSet phldrT="[Текст]" custT="1"/>
      <dgm:spPr>
        <a:solidFill>
          <a:srgbClr val="00B0F0">
            <a:alpha val="50000"/>
          </a:srgbClr>
        </a:solidFill>
      </dgm:spPr>
      <dgm:t>
        <a:bodyPr/>
        <a:lstStyle/>
        <a:p>
          <a:r>
            <a:rPr lang="ru-RU" sz="1200" b="1" dirty="0"/>
            <a:t>Уровень ОО</a:t>
          </a:r>
        </a:p>
      </dgm:t>
    </dgm:pt>
    <dgm:pt modelId="{FDF2E5F5-8F13-4FFA-81A9-3BFDEEE2F092}" type="sibTrans" cxnId="{E7AC5795-AE57-4629-9DCD-7B603559995E}">
      <dgm:prSet/>
      <dgm:spPr/>
      <dgm:t>
        <a:bodyPr/>
        <a:lstStyle/>
        <a:p>
          <a:endParaRPr lang="ru-RU" b="1"/>
        </a:p>
      </dgm:t>
    </dgm:pt>
    <dgm:pt modelId="{48549D1C-43AC-47BA-B869-251333E1E3E6}" type="parTrans" cxnId="{E7AC5795-AE57-4629-9DCD-7B603559995E}">
      <dgm:prSet/>
      <dgm:spPr/>
      <dgm:t>
        <a:bodyPr/>
        <a:lstStyle/>
        <a:p>
          <a:endParaRPr lang="ru-RU" b="1"/>
        </a:p>
      </dgm:t>
    </dgm:pt>
    <dgm:pt modelId="{8C222443-D6D5-437E-8A06-7845FF64044F}" type="pres">
      <dgm:prSet presAssocID="{C055D918-0D48-44D3-9287-CAE1B93EB64A}" presName="Name0" presStyleCnt="0">
        <dgm:presLayoutVars>
          <dgm:dir/>
          <dgm:animLvl val="lvl"/>
          <dgm:resizeHandles val="exact"/>
        </dgm:presLayoutVars>
      </dgm:prSet>
      <dgm:spPr/>
    </dgm:pt>
    <dgm:pt modelId="{8E592AC7-B094-488F-86DE-8B46AA43A5F7}" type="pres">
      <dgm:prSet presAssocID="{F014B99B-BC0F-4D51-AA35-03139CBC5BDF}" presName="Name8" presStyleCnt="0"/>
      <dgm:spPr/>
    </dgm:pt>
    <dgm:pt modelId="{47753778-DDCD-4F66-8671-0963E55AC1AB}" type="pres">
      <dgm:prSet presAssocID="{F014B99B-BC0F-4D51-AA35-03139CBC5BDF}" presName="level" presStyleLbl="node1" presStyleIdx="0" presStyleCnt="3">
        <dgm:presLayoutVars>
          <dgm:chMax val="1"/>
          <dgm:bulletEnabled val="1"/>
        </dgm:presLayoutVars>
      </dgm:prSet>
      <dgm:spPr/>
    </dgm:pt>
    <dgm:pt modelId="{158BBE6D-1C8E-4142-827F-B1B32D20364B}" type="pres">
      <dgm:prSet presAssocID="{F014B99B-BC0F-4D51-AA35-03139CBC5BDF}" presName="levelTx" presStyleLbl="revTx" presStyleIdx="0" presStyleCnt="0">
        <dgm:presLayoutVars>
          <dgm:chMax val="1"/>
          <dgm:bulletEnabled val="1"/>
        </dgm:presLayoutVars>
      </dgm:prSet>
      <dgm:spPr/>
    </dgm:pt>
    <dgm:pt modelId="{08609C55-E487-4600-AFD0-8994D3888F22}" type="pres">
      <dgm:prSet presAssocID="{CBB2EDB4-08BF-49DB-9282-C363CE23E3D0}" presName="Name8" presStyleCnt="0"/>
      <dgm:spPr/>
    </dgm:pt>
    <dgm:pt modelId="{7099C5AD-A666-455F-9144-31509FAE35FB}" type="pres">
      <dgm:prSet presAssocID="{CBB2EDB4-08BF-49DB-9282-C363CE23E3D0}" presName="level" presStyleLbl="node1" presStyleIdx="1" presStyleCnt="3" custLinFactNeighborX="-179" custLinFactNeighborY="969">
        <dgm:presLayoutVars>
          <dgm:chMax val="1"/>
          <dgm:bulletEnabled val="1"/>
        </dgm:presLayoutVars>
      </dgm:prSet>
      <dgm:spPr/>
    </dgm:pt>
    <dgm:pt modelId="{8064A9E2-4365-4891-A563-4210D9FE6047}" type="pres">
      <dgm:prSet presAssocID="{CBB2EDB4-08BF-49DB-9282-C363CE23E3D0}" presName="levelTx" presStyleLbl="revTx" presStyleIdx="0" presStyleCnt="0">
        <dgm:presLayoutVars>
          <dgm:chMax val="1"/>
          <dgm:bulletEnabled val="1"/>
        </dgm:presLayoutVars>
      </dgm:prSet>
      <dgm:spPr/>
    </dgm:pt>
    <dgm:pt modelId="{4E66420A-6794-4210-A8DC-A681DFE94B26}" type="pres">
      <dgm:prSet presAssocID="{8380A261-4409-4C6B-8A07-0D64C5422F6D}" presName="Name8" presStyleCnt="0"/>
      <dgm:spPr/>
    </dgm:pt>
    <dgm:pt modelId="{3405B94A-B110-4EB0-B99D-680A85764021}" type="pres">
      <dgm:prSet presAssocID="{8380A261-4409-4C6B-8A07-0D64C5422F6D}" presName="level" presStyleLbl="node1" presStyleIdx="2" presStyleCnt="3" custLinFactNeighborX="1216" custLinFactNeighborY="360">
        <dgm:presLayoutVars>
          <dgm:chMax val="1"/>
          <dgm:bulletEnabled val="1"/>
        </dgm:presLayoutVars>
      </dgm:prSet>
      <dgm:spPr/>
    </dgm:pt>
    <dgm:pt modelId="{EB789FCB-B92C-4A52-BB06-4A95FA62001B}" type="pres">
      <dgm:prSet presAssocID="{8380A261-4409-4C6B-8A07-0D64C5422F6D}" presName="levelTx" presStyleLbl="revTx" presStyleIdx="0" presStyleCnt="0">
        <dgm:presLayoutVars>
          <dgm:chMax val="1"/>
          <dgm:bulletEnabled val="1"/>
        </dgm:presLayoutVars>
      </dgm:prSet>
      <dgm:spPr/>
    </dgm:pt>
  </dgm:ptLst>
  <dgm:cxnLst>
    <dgm:cxn modelId="{684A2119-F004-4EA4-91AB-934B6F8401A9}" type="presOf" srcId="{8380A261-4409-4C6B-8A07-0D64C5422F6D}" destId="{3405B94A-B110-4EB0-B99D-680A85764021}" srcOrd="0" destOrd="0" presId="urn:microsoft.com/office/officeart/2005/8/layout/pyramid1"/>
    <dgm:cxn modelId="{87C54C2A-2433-412F-AFDC-EF80684BA9FB}" type="presOf" srcId="{C055D918-0D48-44D3-9287-CAE1B93EB64A}" destId="{8C222443-D6D5-437E-8A06-7845FF64044F}" srcOrd="0" destOrd="0" presId="urn:microsoft.com/office/officeart/2005/8/layout/pyramid1"/>
    <dgm:cxn modelId="{DF277F6E-5463-4336-ABDE-6CE9BBB5760E}" srcId="{C055D918-0D48-44D3-9287-CAE1B93EB64A}" destId="{F014B99B-BC0F-4D51-AA35-03139CBC5BDF}" srcOrd="0" destOrd="0" parTransId="{547044BC-B29A-41C2-9396-2C63C92CED4B}" sibTransId="{310293B5-AF1E-4EB5-9AC5-576D9AB28450}"/>
    <dgm:cxn modelId="{AE28E987-068C-4050-9EA0-6987A9368CE5}" srcId="{C055D918-0D48-44D3-9287-CAE1B93EB64A}" destId="{CBB2EDB4-08BF-49DB-9282-C363CE23E3D0}" srcOrd="1" destOrd="0" parTransId="{061A8EDF-95EB-4ED1-B54D-E85549B7DDD2}" sibTransId="{8A73D853-84E8-4FCE-B4F9-A28E61B55BFC}"/>
    <dgm:cxn modelId="{792CBD91-D1FA-4645-B0E6-1E344FDF5B5F}" type="presOf" srcId="{F014B99B-BC0F-4D51-AA35-03139CBC5BDF}" destId="{158BBE6D-1C8E-4142-827F-B1B32D20364B}" srcOrd="1" destOrd="0" presId="urn:microsoft.com/office/officeart/2005/8/layout/pyramid1"/>
    <dgm:cxn modelId="{E7AC5795-AE57-4629-9DCD-7B603559995E}" srcId="{C055D918-0D48-44D3-9287-CAE1B93EB64A}" destId="{8380A261-4409-4C6B-8A07-0D64C5422F6D}" srcOrd="2" destOrd="0" parTransId="{48549D1C-43AC-47BA-B869-251333E1E3E6}" sibTransId="{FDF2E5F5-8F13-4FFA-81A9-3BFDEEE2F092}"/>
    <dgm:cxn modelId="{E02952A2-E36A-4C36-9F3E-BBB3A16BEAFF}" type="presOf" srcId="{CBB2EDB4-08BF-49DB-9282-C363CE23E3D0}" destId="{7099C5AD-A666-455F-9144-31509FAE35FB}" srcOrd="0" destOrd="0" presId="urn:microsoft.com/office/officeart/2005/8/layout/pyramid1"/>
    <dgm:cxn modelId="{EBAC2FB6-06C0-4A9E-9E1C-FA45C82478E1}" type="presOf" srcId="{F014B99B-BC0F-4D51-AA35-03139CBC5BDF}" destId="{47753778-DDCD-4F66-8671-0963E55AC1AB}" srcOrd="0" destOrd="0" presId="urn:microsoft.com/office/officeart/2005/8/layout/pyramid1"/>
    <dgm:cxn modelId="{1E5B1BBB-EB15-427C-923B-76FB6018FA59}" type="presOf" srcId="{8380A261-4409-4C6B-8A07-0D64C5422F6D}" destId="{EB789FCB-B92C-4A52-BB06-4A95FA62001B}" srcOrd="1" destOrd="0" presId="urn:microsoft.com/office/officeart/2005/8/layout/pyramid1"/>
    <dgm:cxn modelId="{CB6F3BE7-F153-4CED-8270-72A0F84A15F2}" type="presOf" srcId="{CBB2EDB4-08BF-49DB-9282-C363CE23E3D0}" destId="{8064A9E2-4365-4891-A563-4210D9FE6047}" srcOrd="1" destOrd="0" presId="urn:microsoft.com/office/officeart/2005/8/layout/pyramid1"/>
    <dgm:cxn modelId="{FC54928D-8489-45BE-A419-478DF3152712}" type="presParOf" srcId="{8C222443-D6D5-437E-8A06-7845FF64044F}" destId="{8E592AC7-B094-488F-86DE-8B46AA43A5F7}" srcOrd="0" destOrd="0" presId="urn:microsoft.com/office/officeart/2005/8/layout/pyramid1"/>
    <dgm:cxn modelId="{DC294B94-6F0D-4281-8DCC-7EE503DCE163}" type="presParOf" srcId="{8E592AC7-B094-488F-86DE-8B46AA43A5F7}" destId="{47753778-DDCD-4F66-8671-0963E55AC1AB}" srcOrd="0" destOrd="0" presId="urn:microsoft.com/office/officeart/2005/8/layout/pyramid1"/>
    <dgm:cxn modelId="{32B8B60D-2A65-4E4C-9F0F-98AF62A9611C}" type="presParOf" srcId="{8E592AC7-B094-488F-86DE-8B46AA43A5F7}" destId="{158BBE6D-1C8E-4142-827F-B1B32D20364B}" srcOrd="1" destOrd="0" presId="urn:microsoft.com/office/officeart/2005/8/layout/pyramid1"/>
    <dgm:cxn modelId="{4C8D2E90-553F-4C69-9633-5DB19C6B4730}" type="presParOf" srcId="{8C222443-D6D5-437E-8A06-7845FF64044F}" destId="{08609C55-E487-4600-AFD0-8994D3888F22}" srcOrd="1" destOrd="0" presId="urn:microsoft.com/office/officeart/2005/8/layout/pyramid1"/>
    <dgm:cxn modelId="{9AE41948-5B39-48DA-8B26-40AF888C607C}" type="presParOf" srcId="{08609C55-E487-4600-AFD0-8994D3888F22}" destId="{7099C5AD-A666-455F-9144-31509FAE35FB}" srcOrd="0" destOrd="0" presId="urn:microsoft.com/office/officeart/2005/8/layout/pyramid1"/>
    <dgm:cxn modelId="{EDA768DD-D368-40A1-A0BA-204DC4265C49}" type="presParOf" srcId="{08609C55-E487-4600-AFD0-8994D3888F22}" destId="{8064A9E2-4365-4891-A563-4210D9FE6047}" srcOrd="1" destOrd="0" presId="urn:microsoft.com/office/officeart/2005/8/layout/pyramid1"/>
    <dgm:cxn modelId="{EE52A2AF-CD13-415D-9E54-7F7697F26A0C}" type="presParOf" srcId="{8C222443-D6D5-437E-8A06-7845FF64044F}" destId="{4E66420A-6794-4210-A8DC-A681DFE94B26}" srcOrd="2" destOrd="0" presId="urn:microsoft.com/office/officeart/2005/8/layout/pyramid1"/>
    <dgm:cxn modelId="{3162D02E-FA21-4300-B51B-7304BA500A88}" type="presParOf" srcId="{4E66420A-6794-4210-A8DC-A681DFE94B26}" destId="{3405B94A-B110-4EB0-B99D-680A85764021}" srcOrd="0" destOrd="0" presId="urn:microsoft.com/office/officeart/2005/8/layout/pyramid1"/>
    <dgm:cxn modelId="{48E779E7-74C8-4ED9-B4DB-8D03ECADD262}" type="presParOf" srcId="{4E66420A-6794-4210-A8DC-A681DFE94B26}" destId="{EB789FCB-B92C-4A52-BB06-4A95FA62001B}" srcOrd="1" destOrd="0" presId="urn:microsoft.com/office/officeart/2005/8/layout/pyramid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7753778-DDCD-4F66-8671-0963E55AC1AB}">
      <dsp:nvSpPr>
        <dsp:cNvPr id="0" name=""/>
        <dsp:cNvSpPr/>
      </dsp:nvSpPr>
      <dsp:spPr>
        <a:xfrm>
          <a:off x="1500197" y="0"/>
          <a:ext cx="1500197" cy="1729979"/>
        </a:xfrm>
        <a:prstGeom prst="trapezoid">
          <a:avLst>
            <a:gd name="adj" fmla="val 50000"/>
          </a:avLst>
        </a:prstGeom>
        <a:solidFill>
          <a:srgbClr val="0070C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1200" b="1" kern="1200" dirty="0"/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1200" b="1" kern="1200" dirty="0"/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1200" b="1" kern="1200" dirty="0"/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1200" b="1" kern="1200" dirty="0"/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200" b="1" kern="1200" dirty="0">
              <a:solidFill>
                <a:schemeClr val="bg1"/>
              </a:solidFill>
            </a:rPr>
            <a:t>Федеральный 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200" b="1" kern="1200" dirty="0">
              <a:solidFill>
                <a:schemeClr val="bg1"/>
              </a:solidFill>
            </a:rPr>
            <a:t>уровень</a:t>
          </a:r>
        </a:p>
      </dsp:txBody>
      <dsp:txXfrm>
        <a:off x="1500197" y="0"/>
        <a:ext cx="1500197" cy="1729979"/>
      </dsp:txXfrm>
    </dsp:sp>
    <dsp:sp modelId="{7099C5AD-A666-455F-9144-31509FAE35FB}">
      <dsp:nvSpPr>
        <dsp:cNvPr id="0" name=""/>
        <dsp:cNvSpPr/>
      </dsp:nvSpPr>
      <dsp:spPr>
        <a:xfrm>
          <a:off x="744728" y="1746742"/>
          <a:ext cx="3000395" cy="1729979"/>
        </a:xfrm>
        <a:prstGeom prst="trapezoid">
          <a:avLst>
            <a:gd name="adj" fmla="val 43359"/>
          </a:avLst>
        </a:prstGeom>
        <a:solidFill>
          <a:srgbClr val="00B0F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200" b="1" kern="1200" dirty="0"/>
            <a:t>Региональный уровень</a:t>
          </a:r>
        </a:p>
      </dsp:txBody>
      <dsp:txXfrm>
        <a:off x="1269797" y="1746742"/>
        <a:ext cx="1950256" cy="1729979"/>
      </dsp:txXfrm>
    </dsp:sp>
    <dsp:sp modelId="{3405B94A-B110-4EB0-B99D-680A85764021}">
      <dsp:nvSpPr>
        <dsp:cNvPr id="0" name=""/>
        <dsp:cNvSpPr/>
      </dsp:nvSpPr>
      <dsp:spPr>
        <a:xfrm>
          <a:off x="0" y="3459958"/>
          <a:ext cx="4500593" cy="1729979"/>
        </a:xfrm>
        <a:prstGeom prst="trapezoid">
          <a:avLst>
            <a:gd name="adj" fmla="val 43359"/>
          </a:avLst>
        </a:prstGeom>
        <a:solidFill>
          <a:srgbClr val="00B0F0">
            <a:alpha val="50000"/>
          </a:srgb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200" b="1" kern="1200" dirty="0"/>
            <a:t>Уровень ОО</a:t>
          </a:r>
        </a:p>
      </dsp:txBody>
      <dsp:txXfrm>
        <a:off x="787603" y="3459958"/>
        <a:ext cx="2925385" cy="172997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yramid1">
  <dgm:title val=""/>
  <dgm:desc val=""/>
  <dgm:catLst>
    <dgm:cat type="pyramid" pri="1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pyra">
          <dgm:param type="linDir" val="fromB"/>
          <dgm:param type="txDir" val="fromT"/>
          <dgm:param type="pyraAcctPos" val="aft"/>
          <dgm:param type="pyraAcctTxMar" val="step"/>
          <dgm:param type="pyraAcctBkgdNode" val="acctBkgd"/>
          <dgm:param type="pyraAcctTxNode" val="acctTx"/>
          <dgm:param type="pyraLvlNode" val="level"/>
        </dgm:alg>
      </dgm:if>
      <dgm:else name="Name3">
        <dgm:alg type="pyra">
          <dgm:param type="linDir" val="fromB"/>
          <dgm:param type="txDir" val="fromT"/>
          <dgm:param type="pyraAcctPos" val="bef"/>
          <dgm:param type="pyraAcctTxMar" val="step"/>
          <dgm:param type="pyraAcctBkgdNode" val="acctBkgd"/>
          <dgm:param type="pyraAcctTxNode" val="acctTx"/>
          <dgm:param type="pyraLvlNode" val="level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ptType="all node" func="maxDepth" op="gte" val="2">
        <dgm:constrLst>
          <dgm:constr type="primFontSz" for="des" forName="levelTx" op="equ"/>
          <dgm:constr type="secFontSz" for="des" forName="acctTx" op="equ"/>
          <dgm:constr type="pyraAcctRatio" val="0.32"/>
        </dgm:constrLst>
      </dgm:if>
      <dgm:else name="Name6">
        <dgm:constrLst>
          <dgm:constr type="primFontSz" for="des" forName="levelTx" op="equ"/>
          <dgm:constr type="secFontSz" for="des" forName="acctTx" op="equ"/>
          <dgm:constr type="pyraAcctRatio"/>
        </dgm:constrLst>
      </dgm:else>
    </dgm:choose>
    <dgm:ruleLst/>
    <dgm:forEach name="Name7" axis="ch" ptType="node">
      <dgm:layoutNode name="Name8">
        <dgm:alg type="composite">
          <dgm:param type="horzAlign" val="none"/>
        </dgm:alg>
        <dgm:shape xmlns:r="http://schemas.openxmlformats.org/officeDocument/2006/relationships" r:blip="">
          <dgm:adjLst/>
        </dgm:shape>
        <dgm:presOf/>
        <dgm:choose name="Name9">
          <dgm:if name="Name10" axis="self" ptType="node" func="pos" op="equ" val="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/>
              <dgm:constr type="h" for="ch" forName="levelTx" refType="h" refFor="ch" refForName="level"/>
            </dgm:constrLst>
          </dgm:if>
          <dgm:else name="Name1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 fact="0.65"/>
              <dgm:constr type="h" for="ch" forName="levelTx" refType="h" refFor="ch" refForName="level"/>
            </dgm:constrLst>
          </dgm:else>
        </dgm:choose>
        <dgm:ruleLst/>
        <dgm:choose name="Name12">
          <dgm:if name="Name13" axis="ch" ptType="node" func="cnt" op="gte" val="1">
            <dgm:layoutNode name="acctBkgd" styleLbl="alignAcc1">
              <dgm:alg type="sp"/>
              <dgm:shape xmlns:r="http://schemas.openxmlformats.org/officeDocument/2006/relationships" type="nonIsoscelesTrapezoid" r:blip="">
                <dgm:adjLst/>
              </dgm:shape>
              <dgm:presOf axis="des" ptType="node"/>
              <dgm:constrLst/>
              <dgm:ruleLst/>
            </dgm:layoutNode>
            <dgm:layoutNode name="acctTx" styleLbl="alignAcc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nonIsoscelesTrapezoid" r:blip="" hideGeom="1">
                <dgm:adjLst/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3"/>
                <dgm:constr type="bMarg" refType="secFontSz" fact="0.3"/>
                <dgm:constr type="lMarg" refType="secFontSz" fact="0.3"/>
                <dgm:constr type="rMarg" refType="secFontSz" fact="0.3"/>
              </dgm:constrLst>
              <dgm:ruleLst>
                <dgm:rule type="secFontSz" val="5" fact="NaN" max="NaN"/>
              </dgm:ruleLst>
            </dgm:layoutNode>
          </dgm:if>
          <dgm:else name="Name14"/>
        </dgm:choose>
        <dgm:layoutNode name="level">
          <dgm:varLst>
            <dgm:chMax val="1"/>
            <dgm:bulletEnabled val="1"/>
          </dgm:varLst>
          <dgm:alg type="sp"/>
          <dgm:shape xmlns:r="http://schemas.openxmlformats.org/officeDocument/2006/relationships" type="trapezoid" r:blip="">
            <dgm:adjLst/>
          </dgm:shape>
          <dgm:presOf axis="self"/>
          <dgm:constrLst>
            <dgm:constr type="h" val="500"/>
            <dgm:constr type="w" val="1"/>
          </dgm:constrLst>
          <dgm:ruleLst/>
        </dgm:layoutNode>
        <dgm:layoutNode name="levelTx" styleLbl="revTx">
          <dgm:varLst>
            <dgm:chMax val="1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426D5F0-F15D-45D8-B753-04256A09E7D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134B13E3-A7C9-4F06-8BF0-71CB1F01BE0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D9287681-A4B1-4DAC-A920-9387974B8D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548839-2E5F-4FCD-9385-9841CECCCCC4}" type="datetimeFigureOut">
              <a:rPr lang="ru-RU" smtClean="0"/>
              <a:pPr/>
              <a:t>21.05.2026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131B457-C1D0-41FE-8722-7952E14C0C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8B35363-2DD3-4661-9ABF-385D2B8D7F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4796E4-46DC-4F4C-9C07-5371ED3C3E8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809334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3546C41-6417-4C7D-B049-5795104822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06122519-FBFC-4159-9736-37DE6CA079B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75F782A-FEF0-41B8-BAA5-10063E3227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548839-2E5F-4FCD-9385-9841CECCCCC4}" type="datetimeFigureOut">
              <a:rPr lang="ru-RU" smtClean="0"/>
              <a:pPr/>
              <a:t>21.05.2026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ED4C7A27-2ABD-41A7-9156-FF3A3F3A87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EA08DD4-7635-41C4-BB05-0081EC362C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4796E4-46DC-4F4C-9C07-5371ED3C3E8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587674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E8FBEFD6-19D8-4157-94B4-E769263FEE0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E0E7B3C1-9979-4B9C-AC81-CB931EC73B5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73E57E9F-C955-45B6-89E0-B9E079082F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548839-2E5F-4FCD-9385-9841CECCCCC4}" type="datetimeFigureOut">
              <a:rPr lang="ru-RU" smtClean="0"/>
              <a:pPr/>
              <a:t>21.05.2026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16D6ED75-BBC5-4A7F-8407-C971FCCE98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D22B203-93D4-49E9-864F-689DAF5236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4796E4-46DC-4F4C-9C07-5371ED3C3E8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089649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3D5C038-3522-431D-87BE-7CFA9834FF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DC4E588-0F00-4384-9F1F-F5C9E3DA1A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EE89D4BC-E56F-434F-913A-C71EE4E082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548839-2E5F-4FCD-9385-9841CECCCCC4}" type="datetimeFigureOut">
              <a:rPr lang="ru-RU" smtClean="0"/>
              <a:pPr/>
              <a:t>21.05.2026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1F9AB716-A8D1-4D69-BD98-B3B2E800EC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BA62A0C-B6F2-42D3-8C52-2FF842F6D3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4796E4-46DC-4F4C-9C07-5371ED3C3E8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2856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5B04A08-E050-4053-8984-12BBC8E964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CE542FE7-6161-49CC-BC77-6DCA71AB92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5BC7ED17-C6C0-4B04-8221-829B5E38AF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548839-2E5F-4FCD-9385-9841CECCCCC4}" type="datetimeFigureOut">
              <a:rPr lang="ru-RU" smtClean="0"/>
              <a:pPr/>
              <a:t>21.05.2026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96ACE2A-66AE-434A-B79F-6789D4C388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508750E-3676-4599-B399-1616DA3DED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4796E4-46DC-4F4C-9C07-5371ED3C3E8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291816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039ABB5-252F-4287-B9DB-9F45548985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98B0176-9100-4412-8D04-3956CCDA49D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7F9CFD9A-1562-4710-8B23-02E3F449B51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23A1EC48-318E-49FB-86F6-43C974CEDC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548839-2E5F-4FCD-9385-9841CECCCCC4}" type="datetimeFigureOut">
              <a:rPr lang="ru-RU" smtClean="0"/>
              <a:pPr/>
              <a:t>21.05.2026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EF3DD520-2EDD-440C-BB5E-5226A04F3A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703C1C0C-1785-4ABF-9EAA-A07953F12C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4796E4-46DC-4F4C-9C07-5371ED3C3E8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540417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84231B2-1DC3-47D3-BB38-019BF65C8B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FB00D8E1-DCE9-4EE4-89A5-5A59DCA858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EE361F16-CADF-4C8C-A7C4-95113ECD700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18C4106D-E03F-49F9-B57D-F511E44B3C2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9D21BD0C-B38E-470E-8450-61B520B0BDB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8FCFC90D-B2BF-415A-8F29-DDD9DB526D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548839-2E5F-4FCD-9385-9841CECCCCC4}" type="datetimeFigureOut">
              <a:rPr lang="ru-RU" smtClean="0"/>
              <a:pPr/>
              <a:t>21.05.2026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458F0A58-A757-4749-9A27-EC9553889B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CCF6A723-A1F8-42E8-B069-820FDFE3A4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4796E4-46DC-4F4C-9C07-5371ED3C3E8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127061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A972743-E750-46F7-8B23-17A0CB1B97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3604CFA0-DF05-4D8C-8E5E-48A480DFF8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548839-2E5F-4FCD-9385-9841CECCCCC4}" type="datetimeFigureOut">
              <a:rPr lang="ru-RU" smtClean="0"/>
              <a:pPr/>
              <a:t>21.05.2026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E45FC85E-5960-4203-B855-7EAEC710D4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944812AA-A82C-460E-8580-C311591C42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4796E4-46DC-4F4C-9C07-5371ED3C3E8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18006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3ABAC833-9583-4819-A73C-9834D42D0D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548839-2E5F-4FCD-9385-9841CECCCCC4}" type="datetimeFigureOut">
              <a:rPr lang="ru-RU" smtClean="0"/>
              <a:pPr/>
              <a:t>21.05.2026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7A1B4BAD-8B25-416D-A92A-A661435AA7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7426697C-C936-4018-92B8-5CA6FABF4E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4796E4-46DC-4F4C-9C07-5371ED3C3E8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747821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6EBB934-6DE9-4C5D-964E-65571BE789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54D6F1F-0591-4F30-B0B7-B4A89AC085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51A51593-8ADF-4AD1-8B9E-71971FA7B7A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1CDCB633-62A2-4001-8013-B39E5760FC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548839-2E5F-4FCD-9385-9841CECCCCC4}" type="datetimeFigureOut">
              <a:rPr lang="ru-RU" smtClean="0"/>
              <a:pPr/>
              <a:t>21.05.2026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4F76BE7B-2A82-4FB0-8DCE-2A44B9DBF2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01F2F264-AC45-4A20-A3DA-F7103D7904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4796E4-46DC-4F4C-9C07-5371ED3C3E8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045708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C3CF078-E04C-428A-96D2-8C3A015BDC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427DE1C0-285E-47B6-AF60-79C712F9328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4034E319-A0D4-4847-B031-A29323CA857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5C060F3D-E1E5-4D7E-8C34-1D28DC7ADC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548839-2E5F-4FCD-9385-9841CECCCCC4}" type="datetimeFigureOut">
              <a:rPr lang="ru-RU" smtClean="0"/>
              <a:pPr/>
              <a:t>21.05.2026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8ABEF55D-40BF-4BE1-B60F-F66AA84CF7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470D5D7D-51A4-4A9B-A228-6681819AA4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4796E4-46DC-4F4C-9C07-5371ED3C3E8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693172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E5E1C93-7273-4DA1-8345-628C07AF7D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3C817E9D-BEF3-4AD5-8894-A097E19E53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1227CCA-D85B-4C26-ACB8-E7F4CBFC045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548839-2E5F-4FCD-9385-9841CECCCCC4}" type="datetimeFigureOut">
              <a:rPr lang="ru-RU" smtClean="0"/>
              <a:pPr/>
              <a:t>21.05.2026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793FC40-929E-4354-A3C4-239C019F8CF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6597033-0DD1-4327-930F-3D19E311ADA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4796E4-46DC-4F4C-9C07-5371ED3C3E8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295302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diagramLayout" Target="../diagrams/layout1.xml"/><Relationship Id="rId7" Type="http://schemas.openxmlformats.org/officeDocument/2006/relationships/image" Target="../media/image2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Содержимое 6"/>
          <p:cNvGraphicFramePr>
            <a:graphicFrameLocks noGrp="1"/>
          </p:cNvGraphicFramePr>
          <p:nvPr>
            <p:ph idx="1"/>
            <p:extLst/>
          </p:nvPr>
        </p:nvGraphicFramePr>
        <p:xfrm>
          <a:off x="270934" y="1061451"/>
          <a:ext cx="11616268" cy="552207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6286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368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78460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99686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Проблема </a:t>
                      </a:r>
                    </a:p>
                  </a:txBody>
                  <a:tcPr marL="91438" marR="91438" marT="45739" marB="45739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Коренная причина</a:t>
                      </a:r>
                    </a:p>
                  </a:txBody>
                  <a:tcPr marL="91438" marR="91438" marT="45739" marB="45739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Способ</a:t>
                      </a:r>
                      <a:r>
                        <a:rPr lang="ru-RU" sz="14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решения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38" marR="91438" marT="45739" marB="45739"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037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Долгое  время поиска студентами краткосрочных реальных практических задач для выполнения (далее - </a:t>
                      </a:r>
                      <a:r>
                        <a:rPr lang="ru-RU" sz="14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микростажировки</a:t>
                      </a:r>
                      <a:r>
                        <a:rPr lang="ru-RU" sz="1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) 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152400" marR="152400" marT="95250" marB="95250" anchor="ctr">
                    <a:solidFill>
                      <a:srgbClr val="9EE0F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Отсутствие единого канала с актуальными задачами от IT-компаний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152400" marR="152400" marT="95250" marB="95250" anchor="ctr">
                    <a:solidFill>
                      <a:srgbClr val="9EE0F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Создание платформы «Профмост» (далее – платформа) с единой лентой задач, фильтрацией по </a:t>
                      </a:r>
                      <a:r>
                        <a:rPr lang="en-US" sz="14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IT </a:t>
                      </a:r>
                      <a:r>
                        <a:rPr lang="ru-RU" sz="14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– направлениям</a:t>
                      </a:r>
                      <a:endParaRPr lang="ru-RU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152400" marR="0" marT="95250" marB="95250" anchor="ctr">
                    <a:solidFill>
                      <a:srgbClr val="9EE0F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4510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Высокое время подбора компанией исполнителя на краткосрочную IT-задачу 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152400" marR="152400" marT="95250" marB="95250" anchor="ctr">
                    <a:solidFill>
                      <a:srgbClr val="9EE0F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Отсутствие единого канала для быстрого размещения задач и получения информации о знаниях и умениях  студентов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152400" marR="152400" marT="95250" marB="95250" anchor="ctr">
                    <a:solidFill>
                      <a:srgbClr val="9EE0F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Создание личного кабинета компании на платформе с шаблоном задачи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152400" marR="0" marT="95250" marB="95250" anchor="ctr">
                    <a:solidFill>
                      <a:srgbClr val="9EE0F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037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Низкая доля студентов с подтверждённым </a:t>
                      </a:r>
                      <a:r>
                        <a:rPr lang="ru-RU" sz="14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портфолио</a:t>
                      </a:r>
                      <a:r>
                        <a:rPr lang="ru-RU" sz="1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152400" marR="152400" marT="95250" marB="95250" anchor="ctr">
                    <a:solidFill>
                      <a:srgbClr val="9EE0F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Отсутствие единого инструмента для фиксации и подтверждения выполненных задач и пройденных курсов. Нет привычки к формированию портфолио.</a:t>
                      </a:r>
                      <a:endParaRPr lang="ru-RU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152400" marR="152400" marT="95250" marB="95250" anchor="ctr">
                    <a:solidFill>
                      <a:srgbClr val="9EE0F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Цифровой след компетенций через цифровое </a:t>
                      </a:r>
                      <a:r>
                        <a:rPr lang="ru-RU" sz="14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портфолио</a:t>
                      </a:r>
                      <a:r>
                        <a:rPr lang="ru-RU" sz="1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: накопительная система сертификатов, выполненных </a:t>
                      </a:r>
                      <a:r>
                        <a:rPr lang="ru-RU" sz="14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микростажировок</a:t>
                      </a:r>
                      <a:r>
                        <a:rPr lang="ru-RU" sz="1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и пройденных курсов.</a:t>
                      </a:r>
                      <a:r>
                        <a:rPr lang="ru-RU" sz="1400" b="1" dirty="0">
                          <a:solidFill>
                            <a:srgbClr val="0F1115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152400" marR="0" marT="95250" marB="95250" anchor="ctr">
                    <a:solidFill>
                      <a:srgbClr val="9EE0F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4677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Низкая удовлетворённость студентов доступом к дополнительным курсам обучения 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152400" marR="152400" marT="95250" marB="95250" anchor="ctr">
                    <a:solidFill>
                      <a:srgbClr val="9EE0F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Отсутствие бесплатных коротких курсов (либо отсутствуют, либо не адаптированы под уровень СПО)</a:t>
                      </a:r>
                      <a:endParaRPr lang="ru-RU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152400" marR="152400" marT="95250" marB="95250" anchor="ctr">
                    <a:solidFill>
                      <a:srgbClr val="9EE0F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Публикация авторских курсов преподавателей на платформе с бесплатным доступом 24/7.  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152400" marR="0" marT="95250" marB="95250" anchor="ctr">
                    <a:solidFill>
                      <a:srgbClr val="9EE0F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0037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Низкая удовлетворённость компаний уровнем практических навыков студентов 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152400" marR="152400" marT="95250" marB="95250" anchor="ctr">
                    <a:solidFill>
                      <a:srgbClr val="9EE0F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Отсутствие подтверждённой информации о компетенциях студентов до старта задачи или при трудоустройстве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152400" marR="152400" marT="95250" marB="95250" anchor="ctr">
                    <a:solidFill>
                      <a:srgbClr val="9EE0F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Хронология развития навыков студента через </a:t>
                      </a:r>
                      <a:r>
                        <a:rPr lang="ru-RU" sz="14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портфолио</a:t>
                      </a:r>
                      <a:r>
                        <a:rPr lang="ru-RU" sz="1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работ 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152400" marR="0" marT="95250" marB="95250" anchor="ctr">
                    <a:solidFill>
                      <a:srgbClr val="9EE0F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CAC7F4D-E65F-462B-8A35-B149C55565DD}" type="slidenum">
              <a:rPr lang="ru-RU"/>
              <a:pPr>
                <a:defRPr/>
              </a:pPr>
              <a:t>1</a:t>
            </a:fld>
            <a:endParaRPr lang="ru-RU" dirty="0"/>
          </a:p>
        </p:txBody>
      </p:sp>
      <p:sp>
        <p:nvSpPr>
          <p:cNvPr id="17434" name="Прямоугольник 5"/>
          <p:cNvSpPr>
            <a:spLocks noChangeArrowheads="1"/>
          </p:cNvSpPr>
          <p:nvPr/>
        </p:nvSpPr>
        <p:spPr bwMode="auto">
          <a:xfrm>
            <a:off x="3457104" y="593846"/>
            <a:ext cx="4798864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Анализ проблем</a:t>
            </a:r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89083" y="384436"/>
            <a:ext cx="6957847" cy="285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18942" y="6572662"/>
            <a:ext cx="6957847" cy="285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3" descr="C:\Users\Администратор\Desktop\Coat_of_arms_of_Chelyabinsk_Oblast.svg.png">
            <a:extLst>
              <a:ext uri="{FF2B5EF4-FFF2-40B4-BE49-F238E27FC236}">
                <a16:creationId xmlns:a16="http://schemas.microsoft.com/office/drawing/2014/main" id="{9CAB8852-A417-4D29-8B91-8360D3232CF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47844" y="34058"/>
            <a:ext cx="720000" cy="9259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Заголовок 1"/>
          <p:cNvSpPr>
            <a:spLocks noGrp="1"/>
          </p:cNvSpPr>
          <p:nvPr>
            <p:ph type="title"/>
          </p:nvPr>
        </p:nvSpPr>
        <p:spPr>
          <a:xfrm>
            <a:off x="2608415" y="179609"/>
            <a:ext cx="3312369" cy="360040"/>
          </a:xfrm>
        </p:spPr>
        <p:txBody>
          <a:bodyPr rtlCol="0">
            <a:noAutofit/>
          </a:bodyPr>
          <a:lstStyle/>
          <a:p>
            <a:pPr algn="just">
              <a:defRPr/>
            </a:pP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Челябинская область</a:t>
            </a:r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Содержимое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70385483"/>
              </p:ext>
            </p:extLst>
          </p:nvPr>
        </p:nvGraphicFramePr>
        <p:xfrm>
          <a:off x="270934" y="1061451"/>
          <a:ext cx="11616268" cy="520388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0968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0885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89773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95802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Проблема </a:t>
                      </a:r>
                    </a:p>
                  </a:txBody>
                  <a:tcPr marL="91438" marR="91438" marT="45739" marB="45739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Коренная причина</a:t>
                      </a:r>
                    </a:p>
                  </a:txBody>
                  <a:tcPr marL="91438" marR="91438" marT="45739" marB="45739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Способ</a:t>
                      </a:r>
                      <a:r>
                        <a:rPr lang="ru-RU" sz="14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решения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38" marR="91438" marT="45739" marB="45739"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24515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Отсутствие систематической обратной связи от компаний о реально востребованных навыках на рынке труда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52400" marR="152400" marT="95250" marB="9525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Обратная связь поступает эпизодически, в виде личных разговоров, анализа рынка.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52400" marR="152400" marT="95250" marB="9525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Формирование регулярных отчётов платформы о востребованных задачах, знаниях и умениях студентов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52400" marR="0" marT="95250" marB="9525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24515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Отсутствие мониторинга освоения студентами дополнительных знаний и умений в реальном времени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52400" marR="152400" marT="95250" marB="95250" anchor="ctr">
                    <a:solidFill>
                      <a:srgbClr val="9EE0F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Ручной анализ успеваемости, отсутствие автоматизированной системы отслеживания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52400" marR="152400" marT="95250" marB="95250" anchor="ctr">
                    <a:solidFill>
                      <a:srgbClr val="9EE0F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Динамика знаний и умений студентов в реальном времени на платформе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52400" marR="0" marT="95250" marB="95250" anchor="ctr">
                    <a:solidFill>
                      <a:srgbClr val="9EE0F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10888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Отсутствие возможности </a:t>
                      </a: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преподавателям опубликовать 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авторские краткосрочные курсы 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52400" marR="152400" marT="95250" marB="9525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Отсутствие единого инструмента для публикации курсов 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52400" marR="152400" marT="95250" marB="9525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Разработка и внедрение «конструктора курсов» на платформе «</a:t>
                      </a:r>
                      <a:r>
                        <a:rPr lang="ru-RU" sz="1400" dirty="0" err="1">
                          <a:latin typeface="Times New Roman"/>
                          <a:ea typeface="Times New Roman"/>
                          <a:cs typeface="Times New Roman"/>
                        </a:rPr>
                        <a:t>Профмост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» 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52400" marR="0" marT="95250" marB="9525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10888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Низкая мотивация преподавателей к разработке новых курсов 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52400" marR="152400" marT="95250" marB="95250" anchor="ctr">
                    <a:solidFill>
                      <a:srgbClr val="9EE0F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Отсутствие признания и видимости результата своего труда. 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52400" marR="152400" marT="95250" marB="95250" anchor="ctr">
                    <a:solidFill>
                      <a:srgbClr val="9EE0F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Публичное признание лучших курсов на платформе через  систему отзывов и оценок от студентов. 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52400" marR="0" marT="95250" marB="95250" anchor="ctr">
                    <a:solidFill>
                      <a:srgbClr val="9EE0F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CAC7F4D-E65F-462B-8A35-B149C55565DD}" type="slidenum">
              <a:rPr lang="ru-RU"/>
              <a:pPr>
                <a:defRPr/>
              </a:pPr>
              <a:t>2</a:t>
            </a:fld>
            <a:endParaRPr lang="ru-RU" dirty="0"/>
          </a:p>
        </p:txBody>
      </p:sp>
      <p:sp>
        <p:nvSpPr>
          <p:cNvPr id="17434" name="Прямоугольник 5"/>
          <p:cNvSpPr>
            <a:spLocks noChangeArrowheads="1"/>
          </p:cNvSpPr>
          <p:nvPr/>
        </p:nvSpPr>
        <p:spPr bwMode="auto">
          <a:xfrm>
            <a:off x="3457104" y="593846"/>
            <a:ext cx="4798864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Анализ проблем</a:t>
            </a:r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89083" y="384436"/>
            <a:ext cx="6957847" cy="285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27408" y="6309320"/>
            <a:ext cx="6957847" cy="285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3" descr="C:\Users\Администратор\Desktop\Coat_of_arms_of_Chelyabinsk_Oblast.svg.png">
            <a:extLst>
              <a:ext uri="{FF2B5EF4-FFF2-40B4-BE49-F238E27FC236}">
                <a16:creationId xmlns:a16="http://schemas.microsoft.com/office/drawing/2014/main" id="{9CAB8852-A417-4D29-8B91-8360D3232CF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47844" y="34058"/>
            <a:ext cx="720000" cy="9259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Заголовок 1"/>
          <p:cNvSpPr>
            <a:spLocks noGrp="1"/>
          </p:cNvSpPr>
          <p:nvPr>
            <p:ph type="title"/>
          </p:nvPr>
        </p:nvSpPr>
        <p:spPr>
          <a:xfrm>
            <a:off x="2608415" y="179609"/>
            <a:ext cx="3312369" cy="360040"/>
          </a:xfrm>
        </p:spPr>
        <p:txBody>
          <a:bodyPr rtlCol="0">
            <a:noAutofit/>
          </a:bodyPr>
          <a:lstStyle/>
          <a:p>
            <a:pPr algn="just">
              <a:defRPr/>
            </a:pP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Челябинская область</a:t>
            </a:r>
          </a:p>
        </p:txBody>
      </p:sp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10167938" y="6429375"/>
            <a:ext cx="347662" cy="285750"/>
          </a:xfrm>
        </p:spPr>
        <p:txBody>
          <a:bodyPr/>
          <a:lstStyle/>
          <a:p>
            <a:pPr algn="ctr">
              <a:defRPr/>
            </a:pPr>
            <a:fld id="{AD987F0A-53C7-4A4A-8BA7-E39A8CD592AC}" type="slidenum">
              <a:rPr lang="ru-RU" b="1">
                <a:solidFill>
                  <a:schemeClr val="accent5">
                    <a:lumMod val="50000"/>
                  </a:schemeClr>
                </a:solidFill>
              </a:rPr>
              <a:pPr algn="ctr">
                <a:defRPr/>
              </a:pPr>
              <a:t>3</a:t>
            </a:fld>
            <a:endParaRPr lang="ru-RU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graphicFrame>
        <p:nvGraphicFramePr>
          <p:cNvPr id="6" name="Схема 5"/>
          <p:cNvGraphicFramePr/>
          <p:nvPr>
            <p:extLst/>
          </p:nvPr>
        </p:nvGraphicFramePr>
        <p:xfrm>
          <a:off x="1647845" y="959979"/>
          <a:ext cx="4500593" cy="51899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0" name="Скругленный прямоугольник 9"/>
          <p:cNvSpPr/>
          <p:nvPr/>
        </p:nvSpPr>
        <p:spPr>
          <a:xfrm>
            <a:off x="5918199" y="1500189"/>
            <a:ext cx="5782734" cy="1124478"/>
          </a:xfrm>
          <a:prstGeom prst="roundRect">
            <a:avLst/>
          </a:prstGeom>
          <a:solidFill>
            <a:schemeClr val="bg1"/>
          </a:solidFill>
          <a:ln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lvl="0"/>
            <a:r>
              <a:rPr lang="ru-RU" sz="1000" dirty="0">
                <a:solidFill>
                  <a:schemeClr val="tx1"/>
                </a:solidFill>
              </a:rPr>
              <a:t>Нет единой платформы для взаимодействия колледжей с IT-работодателями по </a:t>
            </a:r>
            <a:r>
              <a:rPr lang="ru-RU" sz="1000" dirty="0" err="1">
                <a:solidFill>
                  <a:schemeClr val="tx1"/>
                </a:solidFill>
              </a:rPr>
              <a:t>микростажировкам</a:t>
            </a:r>
            <a:r>
              <a:rPr lang="ru-RU" sz="1000" dirty="0">
                <a:solidFill>
                  <a:schemeClr val="tx1"/>
                </a:solidFill>
              </a:rPr>
              <a:t>. </a:t>
            </a:r>
          </a:p>
          <a:p>
            <a:pPr lvl="0"/>
            <a:r>
              <a:rPr lang="ru-RU" sz="1000" dirty="0">
                <a:solidFill>
                  <a:schemeClr val="tx1"/>
                </a:solidFill>
              </a:rPr>
              <a:t>Не урегулирован вопрос бесплатного доступа студентов к коротким бесплатным профессиональным курсам.</a:t>
            </a:r>
          </a:p>
          <a:p>
            <a:pPr lvl="0"/>
            <a:r>
              <a:rPr lang="ru-RU" sz="1000" dirty="0">
                <a:solidFill>
                  <a:schemeClr val="tx1"/>
                </a:solidFill>
              </a:rPr>
              <a:t> Нет единых подходов к автоматизированному мониторингу освоения дополнительных знаний и умений студентов СПО, отсутствие обязательных требований к формированию цифрового </a:t>
            </a:r>
            <a:r>
              <a:rPr lang="ru-RU" sz="1000" dirty="0" err="1">
                <a:solidFill>
                  <a:schemeClr val="tx1"/>
                </a:solidFill>
              </a:rPr>
              <a:t>портфолио</a:t>
            </a:r>
            <a:r>
              <a:rPr lang="ru-RU" sz="1000" dirty="0">
                <a:solidFill>
                  <a:schemeClr val="tx1"/>
                </a:solidFill>
              </a:rPr>
              <a:t> студентов СПО.</a:t>
            </a: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5918200" y="2903827"/>
            <a:ext cx="5816600" cy="889240"/>
          </a:xfrm>
          <a:prstGeom prst="roundRect">
            <a:avLst/>
          </a:prstGeom>
          <a:solidFill>
            <a:schemeClr val="bg1"/>
          </a:solidFill>
          <a:ln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Не разработаны региональные регламенты организации </a:t>
            </a:r>
            <a:r>
              <a:rPr lang="ru-RU" sz="1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микростажировок</a:t>
            </a:r>
            <a:r>
              <a:rPr lang="ru-RU" sz="1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и краткосрочных курсов</a:t>
            </a:r>
            <a:endParaRPr lang="ru-RU" sz="12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6019800" y="4013200"/>
            <a:ext cx="5858933" cy="2209799"/>
          </a:xfrm>
          <a:prstGeom prst="roundRect">
            <a:avLst/>
          </a:prstGeom>
          <a:solidFill>
            <a:schemeClr val="bg1"/>
          </a:solidFill>
          <a:ln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ru-RU" sz="1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sz="1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Для студентов: </a:t>
            </a:r>
            <a:r>
              <a:rPr lang="ru-RU" sz="1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долгое  время поиска студентами </a:t>
            </a:r>
            <a:r>
              <a:rPr lang="ru-RU" sz="1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микростажировок</a:t>
            </a:r>
            <a:r>
              <a:rPr lang="ru-RU" sz="1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 неудовлетворённость доступом к дополнительным курсам обучения, низкая доля студентов с подтверждённым </a:t>
            </a:r>
            <a:r>
              <a:rPr lang="ru-RU" sz="1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портфолио</a:t>
            </a:r>
            <a:endPara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1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2. Для преподавателей: о</a:t>
            </a:r>
            <a:r>
              <a:rPr lang="ru-RU" sz="1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тсутствие систематической обратной связи от компаний о реально востребованных навыках на рынке труда, отсутствие мониторинга освоения студентами дополнительных знаний и умений в реальном времени, проблема публикации  авторских краткосрочных курсов, низкая мотивация   разработке новых программ дополнительного обучения</a:t>
            </a:r>
          </a:p>
          <a:p>
            <a:r>
              <a:rPr lang="ru-RU" sz="1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ru-RU" sz="1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Для работодателя: в</a:t>
            </a:r>
            <a:r>
              <a:rPr lang="ru-RU" sz="1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ысокое время подбора компанией исполнителя на краткосрочную IT-задачу, низкая удовлетворённость уровнем практических навыков студентов, нехватка подтверждённой информации о выполненных ранее практических задачах и освоенных дополнительных умениях и знаниях </a:t>
            </a:r>
            <a:endParaRPr lang="ru-RU" sz="12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Пятно 1 60"/>
          <p:cNvSpPr/>
          <p:nvPr/>
        </p:nvSpPr>
        <p:spPr>
          <a:xfrm>
            <a:off x="2524100" y="5506252"/>
            <a:ext cx="646112" cy="504825"/>
          </a:xfrm>
          <a:prstGeom prst="irregularSeal1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>
              <a:defRPr/>
            </a:pPr>
            <a:r>
              <a:rPr lang="ru-RU" sz="800" b="1" dirty="0">
                <a:solidFill>
                  <a:schemeClr val="bg1"/>
                </a:solidFill>
                <a:cs typeface="Arial" pitchFamily="34" charset="0"/>
              </a:rPr>
              <a:t>1</a:t>
            </a:r>
          </a:p>
        </p:txBody>
      </p:sp>
      <p:sp>
        <p:nvSpPr>
          <p:cNvPr id="13" name="Пятно 1 60"/>
          <p:cNvSpPr/>
          <p:nvPr/>
        </p:nvSpPr>
        <p:spPr>
          <a:xfrm>
            <a:off x="3336206" y="5506253"/>
            <a:ext cx="646112" cy="504825"/>
          </a:xfrm>
          <a:prstGeom prst="irregularSeal1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>
              <a:defRPr/>
            </a:pPr>
            <a:r>
              <a:rPr lang="ru-RU" sz="800" b="1" dirty="0">
                <a:solidFill>
                  <a:schemeClr val="bg1"/>
                </a:solidFill>
                <a:cs typeface="Arial" pitchFamily="34" charset="0"/>
              </a:rPr>
              <a:t>2</a:t>
            </a:r>
          </a:p>
        </p:txBody>
      </p:sp>
      <p:sp>
        <p:nvSpPr>
          <p:cNvPr id="14" name="Пятно 1 60"/>
          <p:cNvSpPr/>
          <p:nvPr/>
        </p:nvSpPr>
        <p:spPr>
          <a:xfrm>
            <a:off x="4231062" y="5543560"/>
            <a:ext cx="646112" cy="504825"/>
          </a:xfrm>
          <a:prstGeom prst="irregularSeal1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>
              <a:defRPr/>
            </a:pPr>
            <a:r>
              <a:rPr lang="ru-RU" sz="800" b="1" dirty="0">
                <a:solidFill>
                  <a:schemeClr val="bg1"/>
                </a:solidFill>
                <a:cs typeface="Arial" pitchFamily="34" charset="0"/>
              </a:rPr>
              <a:t>3</a:t>
            </a:r>
          </a:p>
        </p:txBody>
      </p:sp>
      <p:pic>
        <p:nvPicPr>
          <p:cNvPr id="15" name="Picture 3" descr="C:\Users\Администратор\Desktop\Coat_of_arms_of_Chelyabinsk_Oblast.svg.png">
            <a:extLst>
              <a:ext uri="{FF2B5EF4-FFF2-40B4-BE49-F238E27FC236}">
                <a16:creationId xmlns:a16="http://schemas.microsoft.com/office/drawing/2014/main" id="{9CAB8852-A417-4D29-8B91-8360D3232CF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47844" y="34058"/>
            <a:ext cx="720000" cy="9259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Заголовок 1"/>
          <p:cNvSpPr txBox="1">
            <a:spLocks/>
          </p:cNvSpPr>
          <p:nvPr/>
        </p:nvSpPr>
        <p:spPr>
          <a:xfrm>
            <a:off x="2608415" y="179609"/>
            <a:ext cx="3312369" cy="3600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>
              <a:defRPr/>
            </a:pPr>
            <a:r>
              <a:rPr lang="ru-RU" sz="1600" b="1">
                <a:latin typeface="Times New Roman" panose="02020603050405020304" pitchFamily="18" charset="0"/>
                <a:cs typeface="Times New Roman" panose="02020603050405020304" pitchFamily="18" charset="0"/>
              </a:rPr>
              <a:t>Челябинская область</a:t>
            </a:r>
            <a:endParaRPr lang="ru-RU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7" name="Picture 2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5444" y="522303"/>
            <a:ext cx="6957847" cy="285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" name="Picture 2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16374" y="6309320"/>
            <a:ext cx="6957847" cy="285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" name="Прямоугольник 5"/>
          <p:cNvSpPr>
            <a:spLocks noChangeArrowheads="1"/>
          </p:cNvSpPr>
          <p:nvPr/>
        </p:nvSpPr>
        <p:spPr bwMode="auto">
          <a:xfrm>
            <a:off x="3982318" y="797802"/>
            <a:ext cx="4798864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Пирамида  проблем</a:t>
            </a:r>
          </a:p>
        </p:txBody>
      </p:sp>
      <p:sp>
        <p:nvSpPr>
          <p:cNvPr id="20" name="Пятно 1 60"/>
          <p:cNvSpPr/>
          <p:nvPr/>
        </p:nvSpPr>
        <p:spPr>
          <a:xfrm>
            <a:off x="2804975" y="4797153"/>
            <a:ext cx="646112" cy="504825"/>
          </a:xfrm>
          <a:prstGeom prst="irregularSeal1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>
              <a:defRPr/>
            </a:pPr>
            <a:r>
              <a:rPr lang="ru-RU" sz="800" b="1" dirty="0">
                <a:solidFill>
                  <a:schemeClr val="bg1"/>
                </a:solidFill>
                <a:cs typeface="Arial" pitchFamily="34" charset="0"/>
              </a:rPr>
              <a:t>4</a:t>
            </a:r>
          </a:p>
        </p:txBody>
      </p:sp>
      <p:sp>
        <p:nvSpPr>
          <p:cNvPr id="21" name="Пятно 1 60"/>
          <p:cNvSpPr/>
          <p:nvPr/>
        </p:nvSpPr>
        <p:spPr>
          <a:xfrm>
            <a:off x="4231062" y="4836306"/>
            <a:ext cx="646112" cy="504825"/>
          </a:xfrm>
          <a:prstGeom prst="irregularSeal1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>
              <a:defRPr/>
            </a:pPr>
            <a:r>
              <a:rPr lang="ru-RU" sz="800" b="1" dirty="0">
                <a:solidFill>
                  <a:schemeClr val="bg1"/>
                </a:solidFill>
                <a:cs typeface="Arial" pitchFamily="34" charset="0"/>
              </a:rPr>
              <a:t>5</a:t>
            </a:r>
          </a:p>
        </p:txBody>
      </p:sp>
    </p:spTree>
  </p:cSld>
  <p:clrMapOvr>
    <a:masterClrMapping/>
  </p:clrMapOvr>
  <p:transition/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</TotalTime>
  <Words>509</Words>
  <Application>Microsoft Office PowerPoint</Application>
  <PresentationFormat>Широкоэкранный</PresentationFormat>
  <Paragraphs>62</Paragraphs>
  <Slides>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Times New Roman</vt:lpstr>
      <vt:lpstr>Тема Office</vt:lpstr>
      <vt:lpstr>Челябинская область</vt:lpstr>
      <vt:lpstr>Челябинская область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Челябинская область</dc:title>
  <dc:creator>Григорьева Ирина Анатольевна</dc:creator>
  <cp:lastModifiedBy>Тихонова Ирина Николаевна</cp:lastModifiedBy>
  <cp:revision>9</cp:revision>
  <dcterms:created xsi:type="dcterms:W3CDTF">2022-11-08T03:38:56Z</dcterms:created>
  <dcterms:modified xsi:type="dcterms:W3CDTF">2026-05-21T10:39:51Z</dcterms:modified>
</cp:coreProperties>
</file>