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4" r:id="rId2"/>
    <p:sldId id="306" r:id="rId3"/>
    <p:sldId id="311" r:id="rId4"/>
    <p:sldId id="312" r:id="rId5"/>
    <p:sldId id="313" r:id="rId6"/>
    <p:sldId id="302" r:id="rId7"/>
    <p:sldId id="304" r:id="rId8"/>
    <p:sldId id="303" r:id="rId9"/>
    <p:sldId id="305" r:id="rId10"/>
    <p:sldId id="275" r:id="rId11"/>
    <p:sldId id="309" r:id="rId1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>
      <p:cViewPr varScale="1">
        <p:scale>
          <a:sx n="113" d="100"/>
          <a:sy n="113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350399-8ECA-42E1-965B-B0F661B6401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1BE360-643D-4C0F-8E5F-04A4B240868E}">
      <dgm:prSet phldrT="[Текст]" custT="1"/>
      <dgm:spPr/>
      <dgm:t>
        <a:bodyPr/>
        <a:lstStyle/>
        <a:p>
          <a:r>
            <a: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 </a:t>
          </a:r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проекта </a:t>
          </a:r>
          <a:r>
            <a:rPr lang="ru-RU" sz="1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– Серикова </a:t>
          </a:r>
          <a:r>
            <a: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Зинаида </a:t>
          </a:r>
          <a:r>
            <a:rPr lang="ru-RU" sz="1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Сергеевна, </a:t>
          </a:r>
        </a:p>
        <a:p>
          <a:r>
            <a:rPr lang="ru-RU" sz="1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заведующая отделением</a:t>
          </a:r>
          <a:endParaRPr lang="ru-RU" sz="1600" b="1" i="1" dirty="0">
            <a:solidFill>
              <a:srgbClr val="0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Команда </a:t>
          </a:r>
          <a:r>
            <a:rPr lang="ru-RU" sz="1800" b="1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проекта </a:t>
          </a:r>
          <a:r>
            <a:rPr lang="ru-RU" sz="1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– 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3C6C3-45FB-4778-95AA-66CBBA3433C2}" type="parTrans" cxnId="{1B81A8CD-3791-4157-A865-B86D9BF2A2EC}">
      <dgm:prSet/>
      <dgm:spPr/>
      <dgm:t>
        <a:bodyPr/>
        <a:lstStyle/>
        <a:p>
          <a:endParaRPr lang="ru-RU"/>
        </a:p>
      </dgm:t>
    </dgm:pt>
    <dgm:pt modelId="{235349D0-7670-498B-86E6-3F7343FE19AE}" type="sibTrans" cxnId="{1B81A8CD-3791-4157-A865-B86D9BF2A2EC}">
      <dgm:prSet/>
      <dgm:spPr/>
      <dgm:t>
        <a:bodyPr/>
        <a:lstStyle/>
        <a:p>
          <a:endParaRPr lang="ru-RU"/>
        </a:p>
      </dgm:t>
    </dgm:pt>
    <dgm:pt modelId="{5DCCDAB7-CA93-4D95-92F4-175A2DEE6FF3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Трубецкая Галина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Александровна, заведующая 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учебной частью </a:t>
          </a:r>
        </a:p>
      </dgm:t>
    </dgm:pt>
    <dgm:pt modelId="{5EB0D21F-E4AA-48FF-9AD8-3182506A49D9}" type="parTrans" cxnId="{083F8239-57F2-4D2A-9B33-2CEB29719192}">
      <dgm:prSet/>
      <dgm:spPr/>
      <dgm:t>
        <a:bodyPr/>
        <a:lstStyle/>
        <a:p>
          <a:endParaRPr lang="ru-RU"/>
        </a:p>
      </dgm:t>
    </dgm:pt>
    <dgm:pt modelId="{CCFCAD4B-E94A-4739-A8F4-3E18D81B0188}" type="sibTrans" cxnId="{083F8239-57F2-4D2A-9B33-2CEB29719192}">
      <dgm:prSet/>
      <dgm:spPr/>
      <dgm:t>
        <a:bodyPr/>
        <a:lstStyle/>
        <a:p>
          <a:endParaRPr lang="ru-RU"/>
        </a:p>
      </dgm:t>
    </dgm:pt>
    <dgm:pt modelId="{11839598-4EE6-4818-AB3A-A04BB9211E43}">
      <dgm:prSet phldrT="[Текст]" custT="1"/>
      <dgm:spPr/>
      <dgm:t>
        <a:bodyPr/>
        <a:lstStyle/>
        <a:p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Салыкаева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Фаина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Евгеньевна, 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методист</a:t>
          </a:r>
        </a:p>
      </dgm:t>
    </dgm:pt>
    <dgm:pt modelId="{5EA9B98C-63E0-49E7-8AA5-90EC55B35FA7}" type="parTrans" cxnId="{75BF91DA-5AE0-4A7E-86DB-48A0D94DFB22}">
      <dgm:prSet/>
      <dgm:spPr/>
      <dgm:t>
        <a:bodyPr/>
        <a:lstStyle/>
        <a:p>
          <a:endParaRPr lang="ru-RU"/>
        </a:p>
      </dgm:t>
    </dgm:pt>
    <dgm:pt modelId="{B90DB03F-D1FD-4173-90EF-6B063BA64223}" type="sibTrans" cxnId="{75BF91DA-5AE0-4A7E-86DB-48A0D94DFB22}">
      <dgm:prSet/>
      <dgm:spPr/>
      <dgm:t>
        <a:bodyPr/>
        <a:lstStyle/>
        <a:p>
          <a:endParaRPr lang="ru-RU"/>
        </a:p>
      </dgm:t>
    </dgm:pt>
    <dgm:pt modelId="{E22C7F96-838F-4F0C-9264-8CF94D9609E7}">
      <dgm:prSet custT="1"/>
      <dgm:spPr/>
      <dgm:t>
        <a:bodyPr/>
        <a:lstStyle/>
        <a:p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Быков Константин 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Антонович, </a:t>
          </a:r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 практики</a:t>
          </a:r>
        </a:p>
      </dgm:t>
    </dgm:pt>
    <dgm:pt modelId="{309CCEFE-0DF9-4E5A-858D-C674A8DA9719}" type="parTrans" cxnId="{E7E81107-48F8-4340-8C10-78DE4B6E0FFF}">
      <dgm:prSet/>
      <dgm:spPr/>
      <dgm:t>
        <a:bodyPr/>
        <a:lstStyle/>
        <a:p>
          <a:endParaRPr lang="ru-RU"/>
        </a:p>
      </dgm:t>
    </dgm:pt>
    <dgm:pt modelId="{2CCFD552-56A4-4DF6-80ED-F1E0E748E97C}" type="sibTrans" cxnId="{E7E81107-48F8-4340-8C10-78DE4B6E0FFF}">
      <dgm:prSet/>
      <dgm:spPr/>
      <dgm:t>
        <a:bodyPr/>
        <a:lstStyle/>
        <a:p>
          <a:endParaRPr lang="ru-RU"/>
        </a:p>
      </dgm:t>
    </dgm:pt>
    <dgm:pt modelId="{576EA3F8-B7BE-4096-86DA-DF243622D9D1}" type="pres">
      <dgm:prSet presAssocID="{15350399-8ECA-42E1-965B-B0F661B640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C7701F-CE6D-49D0-A2DB-10C2BD5FE564}" type="pres">
      <dgm:prSet presAssocID="{CD1BE360-643D-4C0F-8E5F-04A4B240868E}" presName="composite" presStyleCnt="0"/>
      <dgm:spPr/>
    </dgm:pt>
    <dgm:pt modelId="{F743B5A7-427E-499E-B9AC-3142196392B2}" type="pres">
      <dgm:prSet presAssocID="{CD1BE360-643D-4C0F-8E5F-04A4B240868E}" presName="rect1" presStyleLbl="trAlignAcc1" presStyleIdx="0" presStyleCnt="4" custScaleX="370918" custScaleY="222344" custLinFactNeighborX="15126" custLinFactNeighborY="-14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0C47F-4B5F-427B-9364-EC9D273BC5A9}" type="pres">
      <dgm:prSet presAssocID="{CD1BE360-643D-4C0F-8E5F-04A4B240868E}" presName="rect2" presStyleLbl="fgImgPlace1" presStyleIdx="0" presStyleCnt="4" custScaleX="157549" custScaleY="162745" custLinFactX="463992" custLinFactNeighborX="500000" custLinFactNeighborY="-736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D850CCE4-E07B-4AE9-8E2A-16B0BA5A8AD6}" type="pres">
      <dgm:prSet presAssocID="{235349D0-7670-498B-86E6-3F7343FE19AE}" presName="sibTrans" presStyleCnt="0"/>
      <dgm:spPr/>
    </dgm:pt>
    <dgm:pt modelId="{3B2AF3AB-EA3B-4811-8238-90BE68BAA326}" type="pres">
      <dgm:prSet presAssocID="{5DCCDAB7-CA93-4D95-92F4-175A2DEE6FF3}" presName="composite" presStyleCnt="0"/>
      <dgm:spPr/>
    </dgm:pt>
    <dgm:pt modelId="{A2E57868-D3A0-4FD0-8D45-CE7BDE1371C8}" type="pres">
      <dgm:prSet presAssocID="{5DCCDAB7-CA93-4D95-92F4-175A2DEE6FF3}" presName="rect1" presStyleLbl="trAlignAcc1" presStyleIdx="1" presStyleCnt="4" custScaleX="314142" custScaleY="132298" custLinFactY="16694" custLinFactNeighborX="-1750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548B7-C666-4667-839B-66CC766381DF}" type="pres">
      <dgm:prSet presAssocID="{5DCCDAB7-CA93-4D95-92F4-175A2DEE6FF3}" presName="rect2" presStyleLbl="fgImgPlace1" presStyleIdx="1" presStyleCnt="4" custScaleX="165232" custScaleY="147158" custLinFactX="464029" custLinFactNeighborX="500000" custLinFactNeighborY="-4663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978D7151-C7BC-4E85-8AF3-083E8C700C87}" type="pres">
      <dgm:prSet presAssocID="{CCFCAD4B-E94A-4739-A8F4-3E18D81B0188}" presName="sibTrans" presStyleCnt="0"/>
      <dgm:spPr/>
    </dgm:pt>
    <dgm:pt modelId="{4EB90E54-2B9C-4F7F-BC9E-5C78FE513BED}" type="pres">
      <dgm:prSet presAssocID="{E22C7F96-838F-4F0C-9264-8CF94D9609E7}" presName="composite" presStyleCnt="0"/>
      <dgm:spPr/>
    </dgm:pt>
    <dgm:pt modelId="{D8B49FE3-DDA0-45A4-A4EB-D87E8C9A16CE}" type="pres">
      <dgm:prSet presAssocID="{E22C7F96-838F-4F0C-9264-8CF94D9609E7}" presName="rect1" presStyleLbl="trAlignAcc1" presStyleIdx="2" presStyleCnt="4" custScaleX="320844" custScaleY="122007" custLinFactY="-89582" custLinFactNeighborX="-1279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46A03-3582-4828-A647-30E81470BF77}" type="pres">
      <dgm:prSet presAssocID="{E22C7F96-838F-4F0C-9264-8CF94D9609E7}" presName="rect2" presStyleLbl="fgImgPlace1" presStyleIdx="2" presStyleCnt="4" custScaleX="161563" custScaleY="129863" custLinFactX="462194" custLinFactY="2418" custLinFactNeighborX="500000" custLinFactNeighborY="1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94B2DAF2-B42A-4CC5-9F3E-9E2ED0F107A0}" type="pres">
      <dgm:prSet presAssocID="{2CCFD552-56A4-4DF6-80ED-F1E0E748E97C}" presName="sibTrans" presStyleCnt="0"/>
      <dgm:spPr/>
    </dgm:pt>
    <dgm:pt modelId="{90EBEC76-049D-43A5-ABA6-A1E7D2417D9F}" type="pres">
      <dgm:prSet presAssocID="{11839598-4EE6-4818-AB3A-A04BB9211E43}" presName="composite" presStyleCnt="0"/>
      <dgm:spPr/>
    </dgm:pt>
    <dgm:pt modelId="{6EAAE699-F50B-462C-989B-B201A0A9347D}" type="pres">
      <dgm:prSet presAssocID="{11839598-4EE6-4818-AB3A-A04BB9211E43}" presName="rect1" presStyleLbl="trAlignAcc1" presStyleIdx="3" presStyleCnt="4" custScaleX="317932" custLinFactNeighborX="-14292" custLinFactNeighborY="-50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2EC54-81FE-4493-8A78-96E85D43BB37}" type="pres">
      <dgm:prSet presAssocID="{11839598-4EE6-4818-AB3A-A04BB9211E43}" presName="rect2" presStyleLbl="fgImgPlace1" presStyleIdx="3" presStyleCnt="4" custScaleX="157722" custScaleY="135336" custLinFactX="460274" custLinFactY="-91036" custLinFactNeighborX="500000" custLinFactNeighborY="-10000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</dgm:ptLst>
  <dgm:cxnLst>
    <dgm:cxn modelId="{F8CDB6C3-5943-40AC-A134-8BA3E32C13F7}" type="presOf" srcId="{11839598-4EE6-4818-AB3A-A04BB9211E43}" destId="{6EAAE699-F50B-462C-989B-B201A0A9347D}" srcOrd="0" destOrd="0" presId="urn:microsoft.com/office/officeart/2008/layout/PictureStrips"/>
    <dgm:cxn modelId="{2C92F6D9-D682-4D3B-A781-971477B7DA6B}" type="presOf" srcId="{5DCCDAB7-CA93-4D95-92F4-175A2DEE6FF3}" destId="{A2E57868-D3A0-4FD0-8D45-CE7BDE1371C8}" srcOrd="0" destOrd="0" presId="urn:microsoft.com/office/officeart/2008/layout/PictureStrips"/>
    <dgm:cxn modelId="{7D241601-ED5F-4DAE-A075-EF8274896919}" type="presOf" srcId="{E22C7F96-838F-4F0C-9264-8CF94D9609E7}" destId="{D8B49FE3-DDA0-45A4-A4EB-D87E8C9A16CE}" srcOrd="0" destOrd="0" presId="urn:microsoft.com/office/officeart/2008/layout/PictureStrips"/>
    <dgm:cxn modelId="{AD317869-B8CE-4909-A695-3C1C7550F5AC}" type="presOf" srcId="{CD1BE360-643D-4C0F-8E5F-04A4B240868E}" destId="{F743B5A7-427E-499E-B9AC-3142196392B2}" srcOrd="0" destOrd="0" presId="urn:microsoft.com/office/officeart/2008/layout/PictureStrips"/>
    <dgm:cxn modelId="{75BF91DA-5AE0-4A7E-86DB-48A0D94DFB22}" srcId="{15350399-8ECA-42E1-965B-B0F661B6401D}" destId="{11839598-4EE6-4818-AB3A-A04BB9211E43}" srcOrd="3" destOrd="0" parTransId="{5EA9B98C-63E0-49E7-8AA5-90EC55B35FA7}" sibTransId="{B90DB03F-D1FD-4173-90EF-6B063BA64223}"/>
    <dgm:cxn modelId="{4B52FD6F-63D6-41E9-B736-C99999C6FC25}" type="presOf" srcId="{15350399-8ECA-42E1-965B-B0F661B6401D}" destId="{576EA3F8-B7BE-4096-86DA-DF243622D9D1}" srcOrd="0" destOrd="0" presId="urn:microsoft.com/office/officeart/2008/layout/PictureStrips"/>
    <dgm:cxn modelId="{083F8239-57F2-4D2A-9B33-2CEB29719192}" srcId="{15350399-8ECA-42E1-965B-B0F661B6401D}" destId="{5DCCDAB7-CA93-4D95-92F4-175A2DEE6FF3}" srcOrd="1" destOrd="0" parTransId="{5EB0D21F-E4AA-48FF-9AD8-3182506A49D9}" sibTransId="{CCFCAD4B-E94A-4739-A8F4-3E18D81B0188}"/>
    <dgm:cxn modelId="{1B81A8CD-3791-4157-A865-B86D9BF2A2EC}" srcId="{15350399-8ECA-42E1-965B-B0F661B6401D}" destId="{CD1BE360-643D-4C0F-8E5F-04A4B240868E}" srcOrd="0" destOrd="0" parTransId="{7833C6C3-45FB-4778-95AA-66CBBA3433C2}" sibTransId="{235349D0-7670-498B-86E6-3F7343FE19AE}"/>
    <dgm:cxn modelId="{E7E81107-48F8-4340-8C10-78DE4B6E0FFF}" srcId="{15350399-8ECA-42E1-965B-B0F661B6401D}" destId="{E22C7F96-838F-4F0C-9264-8CF94D9609E7}" srcOrd="2" destOrd="0" parTransId="{309CCEFE-0DF9-4E5A-858D-C674A8DA9719}" sibTransId="{2CCFD552-56A4-4DF6-80ED-F1E0E748E97C}"/>
    <dgm:cxn modelId="{9501BE11-17BC-4B33-A0F4-83D7F565193B}" type="presParOf" srcId="{576EA3F8-B7BE-4096-86DA-DF243622D9D1}" destId="{CBC7701F-CE6D-49D0-A2DB-10C2BD5FE564}" srcOrd="0" destOrd="0" presId="urn:microsoft.com/office/officeart/2008/layout/PictureStrips"/>
    <dgm:cxn modelId="{F0476291-2E03-4A47-941E-4F6787F73BC8}" type="presParOf" srcId="{CBC7701F-CE6D-49D0-A2DB-10C2BD5FE564}" destId="{F743B5A7-427E-499E-B9AC-3142196392B2}" srcOrd="0" destOrd="0" presId="urn:microsoft.com/office/officeart/2008/layout/PictureStrips"/>
    <dgm:cxn modelId="{79169BCE-2891-463A-BC4A-E352706555C8}" type="presParOf" srcId="{CBC7701F-CE6D-49D0-A2DB-10C2BD5FE564}" destId="{88E0C47F-4B5F-427B-9364-EC9D273BC5A9}" srcOrd="1" destOrd="0" presId="urn:microsoft.com/office/officeart/2008/layout/PictureStrips"/>
    <dgm:cxn modelId="{DA26EE0F-55C0-420E-8E1D-74B33292D9FE}" type="presParOf" srcId="{576EA3F8-B7BE-4096-86DA-DF243622D9D1}" destId="{D850CCE4-E07B-4AE9-8E2A-16B0BA5A8AD6}" srcOrd="1" destOrd="0" presId="urn:microsoft.com/office/officeart/2008/layout/PictureStrips"/>
    <dgm:cxn modelId="{FFC9E2F1-A11A-4E26-AE2D-B4EF8874813C}" type="presParOf" srcId="{576EA3F8-B7BE-4096-86DA-DF243622D9D1}" destId="{3B2AF3AB-EA3B-4811-8238-90BE68BAA326}" srcOrd="2" destOrd="0" presId="urn:microsoft.com/office/officeart/2008/layout/PictureStrips"/>
    <dgm:cxn modelId="{92CF9D2D-748E-4409-AD1A-92DB2C4DFBF4}" type="presParOf" srcId="{3B2AF3AB-EA3B-4811-8238-90BE68BAA326}" destId="{A2E57868-D3A0-4FD0-8D45-CE7BDE1371C8}" srcOrd="0" destOrd="0" presId="urn:microsoft.com/office/officeart/2008/layout/PictureStrips"/>
    <dgm:cxn modelId="{22D39E09-350A-405A-893A-A0B5F5EA58C9}" type="presParOf" srcId="{3B2AF3AB-EA3B-4811-8238-90BE68BAA326}" destId="{14B548B7-C666-4667-839B-66CC766381DF}" srcOrd="1" destOrd="0" presId="urn:microsoft.com/office/officeart/2008/layout/PictureStrips"/>
    <dgm:cxn modelId="{C5B56845-C9BF-4D1B-9FC6-851B9C2187BF}" type="presParOf" srcId="{576EA3F8-B7BE-4096-86DA-DF243622D9D1}" destId="{978D7151-C7BC-4E85-8AF3-083E8C700C87}" srcOrd="3" destOrd="0" presId="urn:microsoft.com/office/officeart/2008/layout/PictureStrips"/>
    <dgm:cxn modelId="{E26986D1-6FF3-4768-B064-0B4FBC7E0F0C}" type="presParOf" srcId="{576EA3F8-B7BE-4096-86DA-DF243622D9D1}" destId="{4EB90E54-2B9C-4F7F-BC9E-5C78FE513BED}" srcOrd="4" destOrd="0" presId="urn:microsoft.com/office/officeart/2008/layout/PictureStrips"/>
    <dgm:cxn modelId="{A909393D-742C-4062-B6DD-0BE4C419AFDA}" type="presParOf" srcId="{4EB90E54-2B9C-4F7F-BC9E-5C78FE513BED}" destId="{D8B49FE3-DDA0-45A4-A4EB-D87E8C9A16CE}" srcOrd="0" destOrd="0" presId="urn:microsoft.com/office/officeart/2008/layout/PictureStrips"/>
    <dgm:cxn modelId="{E2A2988F-5414-421A-AC24-2250AE8AD981}" type="presParOf" srcId="{4EB90E54-2B9C-4F7F-BC9E-5C78FE513BED}" destId="{28446A03-3582-4828-A647-30E81470BF77}" srcOrd="1" destOrd="0" presId="urn:microsoft.com/office/officeart/2008/layout/PictureStrips"/>
    <dgm:cxn modelId="{0A7AA531-0338-469D-B6CA-67F700993CDB}" type="presParOf" srcId="{576EA3F8-B7BE-4096-86DA-DF243622D9D1}" destId="{94B2DAF2-B42A-4CC5-9F3E-9E2ED0F107A0}" srcOrd="5" destOrd="0" presId="urn:microsoft.com/office/officeart/2008/layout/PictureStrips"/>
    <dgm:cxn modelId="{270423AF-7ADE-4BEF-AB0B-74E290AE30ED}" type="presParOf" srcId="{576EA3F8-B7BE-4096-86DA-DF243622D9D1}" destId="{90EBEC76-049D-43A5-ABA6-A1E7D2417D9F}" srcOrd="6" destOrd="0" presId="urn:microsoft.com/office/officeart/2008/layout/PictureStrips"/>
    <dgm:cxn modelId="{AFE66F73-88FA-486B-A172-A62FFF538768}" type="presParOf" srcId="{90EBEC76-049D-43A5-ABA6-A1E7D2417D9F}" destId="{6EAAE699-F50B-462C-989B-B201A0A9347D}" srcOrd="0" destOrd="0" presId="urn:microsoft.com/office/officeart/2008/layout/PictureStrips"/>
    <dgm:cxn modelId="{C8BA08E1-09BA-403A-AF02-C1A724C3B442}" type="presParOf" srcId="{90EBEC76-049D-43A5-ABA6-A1E7D2417D9F}" destId="{02C2EC54-81FE-4493-8A78-96E85D43BB3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952A2-E36A-4C36-9F3E-BBB3A16BEAFF}" type="presOf" srcId="{CBB2EDB4-08BF-49DB-9282-C363CE23E3D0}" destId="{7099C5AD-A666-455F-9144-31509FAE35FB}" srcOrd="0" destOrd="0" presId="urn:microsoft.com/office/officeart/2005/8/layout/pyramid1"/>
    <dgm:cxn modelId="{792CBD91-D1FA-4645-B0E6-1E344FDF5B5F}" type="presOf" srcId="{F014B99B-BC0F-4D51-AA35-03139CBC5BDF}" destId="{158BBE6D-1C8E-4142-827F-B1B32D20364B}" srcOrd="1" destOrd="0" presId="urn:microsoft.com/office/officeart/2005/8/layout/pyramid1"/>
    <dgm:cxn modelId="{CB6F3BE7-F153-4CED-8270-72A0F84A15F2}" type="presOf" srcId="{CBB2EDB4-08BF-49DB-9282-C363CE23E3D0}" destId="{8064A9E2-4365-4891-A563-4210D9FE6047}" srcOrd="1" destOrd="0" presId="urn:microsoft.com/office/officeart/2005/8/layout/pyramid1"/>
    <dgm:cxn modelId="{EBAC2FB6-06C0-4A9E-9E1C-FA45C82478E1}" type="presOf" srcId="{F014B99B-BC0F-4D51-AA35-03139CBC5BDF}" destId="{47753778-DDCD-4F66-8671-0963E55AC1AB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684A2119-F004-4EA4-91AB-934B6F8401A9}" type="presOf" srcId="{8380A261-4409-4C6B-8A07-0D64C5422F6D}" destId="{3405B94A-B110-4EB0-B99D-680A85764021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87C54C2A-2433-412F-AFDC-EF80684BA9FB}" type="presOf" srcId="{C055D918-0D48-44D3-9287-CAE1B93EB64A}" destId="{8C222443-D6D5-437E-8A06-7845FF64044F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1E5B1BBB-EB15-427C-923B-76FB6018FA59}" type="presOf" srcId="{8380A261-4409-4C6B-8A07-0D64C5422F6D}" destId="{EB789FCB-B92C-4A52-BB06-4A95FA62001B}" srcOrd="1" destOrd="0" presId="urn:microsoft.com/office/officeart/2005/8/layout/pyramid1"/>
    <dgm:cxn modelId="{FC54928D-8489-45BE-A419-478DF3152712}" type="presParOf" srcId="{8C222443-D6D5-437E-8A06-7845FF64044F}" destId="{8E592AC7-B094-488F-86DE-8B46AA43A5F7}" srcOrd="0" destOrd="0" presId="urn:microsoft.com/office/officeart/2005/8/layout/pyramid1"/>
    <dgm:cxn modelId="{DC294B94-6F0D-4281-8DCC-7EE503DCE163}" type="presParOf" srcId="{8E592AC7-B094-488F-86DE-8B46AA43A5F7}" destId="{47753778-DDCD-4F66-8671-0963E55AC1AB}" srcOrd="0" destOrd="0" presId="urn:microsoft.com/office/officeart/2005/8/layout/pyramid1"/>
    <dgm:cxn modelId="{32B8B60D-2A65-4E4C-9F0F-98AF62A9611C}" type="presParOf" srcId="{8E592AC7-B094-488F-86DE-8B46AA43A5F7}" destId="{158BBE6D-1C8E-4142-827F-B1B32D20364B}" srcOrd="1" destOrd="0" presId="urn:microsoft.com/office/officeart/2005/8/layout/pyramid1"/>
    <dgm:cxn modelId="{4C8D2E90-553F-4C69-9633-5DB19C6B4730}" type="presParOf" srcId="{8C222443-D6D5-437E-8A06-7845FF64044F}" destId="{08609C55-E487-4600-AFD0-8994D3888F22}" srcOrd="1" destOrd="0" presId="urn:microsoft.com/office/officeart/2005/8/layout/pyramid1"/>
    <dgm:cxn modelId="{9AE41948-5B39-48DA-8B26-40AF888C607C}" type="presParOf" srcId="{08609C55-E487-4600-AFD0-8994D3888F22}" destId="{7099C5AD-A666-455F-9144-31509FAE35FB}" srcOrd="0" destOrd="0" presId="urn:microsoft.com/office/officeart/2005/8/layout/pyramid1"/>
    <dgm:cxn modelId="{EDA768DD-D368-40A1-A0BA-204DC4265C49}" type="presParOf" srcId="{08609C55-E487-4600-AFD0-8994D3888F22}" destId="{8064A9E2-4365-4891-A563-4210D9FE6047}" srcOrd="1" destOrd="0" presId="urn:microsoft.com/office/officeart/2005/8/layout/pyramid1"/>
    <dgm:cxn modelId="{EE52A2AF-CD13-415D-9E54-7F7697F26A0C}" type="presParOf" srcId="{8C222443-D6D5-437E-8A06-7845FF64044F}" destId="{4E66420A-6794-4210-A8DC-A681DFE94B26}" srcOrd="2" destOrd="0" presId="urn:microsoft.com/office/officeart/2005/8/layout/pyramid1"/>
    <dgm:cxn modelId="{3162D02E-FA21-4300-B51B-7304BA500A88}" type="presParOf" srcId="{4E66420A-6794-4210-A8DC-A681DFE94B26}" destId="{3405B94A-B110-4EB0-B99D-680A85764021}" srcOrd="0" destOrd="0" presId="urn:microsoft.com/office/officeart/2005/8/layout/pyramid1"/>
    <dgm:cxn modelId="{48E779E7-74C8-4ED9-B4DB-8D03ECADD262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3B5A7-427E-499E-B9AC-3142196392B2}">
      <dsp:nvSpPr>
        <dsp:cNvPr id="0" name=""/>
        <dsp:cNvSpPr/>
      </dsp:nvSpPr>
      <dsp:spPr>
        <a:xfrm>
          <a:off x="445268" y="0"/>
          <a:ext cx="8048918" cy="15077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9317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 </a:t>
          </a: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проекта </a:t>
          </a:r>
          <a:r>
            <a:rPr lang="ru-RU" sz="180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– Серикова </a:t>
          </a:r>
          <a:r>
            <a:rPr lang="ru-RU" sz="18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Зинаида </a:t>
          </a:r>
          <a:r>
            <a:rPr lang="ru-RU" sz="180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Сергеевна,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заведующая отделением</a:t>
          </a:r>
          <a:endParaRPr lang="ru-RU" sz="1600" b="1" i="1" kern="1200" dirty="0">
            <a:solidFill>
              <a:srgbClr val="0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Команда </a:t>
          </a:r>
          <a:r>
            <a:rPr lang="ru-RU" sz="1800" b="1" i="1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проекта </a:t>
          </a:r>
          <a:r>
            <a:rPr lang="ru-RU" sz="180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– 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268" y="0"/>
        <a:ext cx="8048918" cy="1507769"/>
      </dsp:txXfrm>
    </dsp:sp>
    <dsp:sp modelId="{88E0C47F-4B5F-427B-9364-EC9D273BC5A9}">
      <dsp:nvSpPr>
        <dsp:cNvPr id="0" name=""/>
        <dsp:cNvSpPr/>
      </dsp:nvSpPr>
      <dsp:spPr>
        <a:xfrm>
          <a:off x="7511036" y="122532"/>
          <a:ext cx="747865" cy="115879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57868-D3A0-4FD0-8D45-CE7BDE1371C8}">
      <dsp:nvSpPr>
        <dsp:cNvPr id="0" name=""/>
        <dsp:cNvSpPr/>
      </dsp:nvSpPr>
      <dsp:spPr>
        <a:xfrm>
          <a:off x="458708" y="2614545"/>
          <a:ext cx="6816879" cy="8971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9317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Трубецкая Галина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Александровна, заведующая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учебной частью </a:t>
          </a:r>
        </a:p>
      </dsp:txBody>
      <dsp:txXfrm>
        <a:off x="458708" y="2614545"/>
        <a:ext cx="6816879" cy="897145"/>
      </dsp:txXfrm>
    </dsp:sp>
    <dsp:sp modelId="{14B548B7-C666-4667-839B-66CC766381DF}">
      <dsp:nvSpPr>
        <dsp:cNvPr id="0" name=""/>
        <dsp:cNvSpPr/>
      </dsp:nvSpPr>
      <dsp:spPr>
        <a:xfrm>
          <a:off x="7492976" y="1334834"/>
          <a:ext cx="784335" cy="104781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49FE3-DDA0-45A4-A4EB-D87E8C9A16CE}">
      <dsp:nvSpPr>
        <dsp:cNvPr id="0" name=""/>
        <dsp:cNvSpPr/>
      </dsp:nvSpPr>
      <dsp:spPr>
        <a:xfrm>
          <a:off x="488198" y="1642015"/>
          <a:ext cx="6962312" cy="8273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9317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Быков Константин </a:t>
          </a: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Антонович, </a:t>
          </a: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 практики</a:t>
          </a:r>
        </a:p>
      </dsp:txBody>
      <dsp:txXfrm>
        <a:off x="488198" y="1642015"/>
        <a:ext cx="6962312" cy="827359"/>
      </dsp:txXfrm>
    </dsp:sp>
    <dsp:sp modelId="{28446A03-3582-4828-A647-30E81470BF77}">
      <dsp:nvSpPr>
        <dsp:cNvPr id="0" name=""/>
        <dsp:cNvSpPr/>
      </dsp:nvSpPr>
      <dsp:spPr>
        <a:xfrm>
          <a:off x="7492974" y="3527215"/>
          <a:ext cx="766919" cy="92466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AE699-F50B-462C-989B-B201A0A9347D}">
      <dsp:nvSpPr>
        <dsp:cNvPr id="0" name=""/>
        <dsp:cNvSpPr/>
      </dsp:nvSpPr>
      <dsp:spPr>
        <a:xfrm>
          <a:off x="487396" y="3716781"/>
          <a:ext cx="6899122" cy="6781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9317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Салыкаева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Фаина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Евгеньевна,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методист</a:t>
          </a:r>
        </a:p>
      </dsp:txBody>
      <dsp:txXfrm>
        <a:off x="487396" y="3716781"/>
        <a:ext cx="6899122" cy="678124"/>
      </dsp:txXfrm>
    </dsp:sp>
    <dsp:sp modelId="{02C2EC54-81FE-4493-8A78-96E85D43BB37}">
      <dsp:nvSpPr>
        <dsp:cNvPr id="0" name=""/>
        <dsp:cNvSpPr/>
      </dsp:nvSpPr>
      <dsp:spPr>
        <a:xfrm>
          <a:off x="7492976" y="2472349"/>
          <a:ext cx="748686" cy="96363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787603" y="3459958"/>
        <a:ext cx="2925385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25T17:34:26.373"/>
    </inkml:context>
    <inkml:brush xml:id="br0">
      <inkml:brushProperty name="width" value="0.025" units="cm"/>
      <inkml:brushProperty name="height" value="0.15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220 0,'0'5,"0"-8,0 26,0 19,0 5,0 7,0 8,0 1,-13 7,-3 4,-4 6,-7 7,1-4,5 1,7-1,0 2,4 0,-6 1,1-1,2-7,4-12,3-17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25T17:34:32.873"/>
    </inkml:context>
    <inkml:brush xml:id="br0">
      <inkml:brushProperty name="width" value="0.025" units="cm"/>
      <inkml:brushProperty name="height" value="0.15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25T17:34:33.785"/>
    </inkml:context>
    <inkml:brush xml:id="br0">
      <inkml:brushProperty name="width" value="0.025" units="cm"/>
      <inkml:brushProperty name="height" value="0.15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25T17:35:17.345"/>
    </inkml:context>
    <inkml:brush xml:id="br0">
      <inkml:brushProperty name="width" value="0.025" units="cm"/>
      <inkml:brushProperty name="height" value="0.15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25T17:36:11.353"/>
    </inkml:context>
    <inkml:brush xml:id="br0">
      <inkml:brushProperty name="width" value="0.025" units="cm"/>
      <inkml:brushProperty name="height" value="0.15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03.02.2023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03.02.2023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12" Type="http://schemas.openxmlformats.org/officeDocument/2006/relationships/customXml" Target="../ink/ink3.xml"/><Relationship Id="rId17" Type="http://schemas.openxmlformats.org/officeDocument/2006/relationships/image" Target="../media/image17.png"/><Relationship Id="rId2" Type="http://schemas.openxmlformats.org/officeDocument/2006/relationships/tags" Target="../tags/tag1.xml"/><Relationship Id="rId16" Type="http://schemas.openxmlformats.org/officeDocument/2006/relationships/customXml" Target="../ink/ink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11" Type="http://schemas.openxmlformats.org/officeDocument/2006/relationships/image" Target="../media/image14.png"/><Relationship Id="rId5" Type="http://schemas.openxmlformats.org/officeDocument/2006/relationships/image" Target="../media/image12.emf"/><Relationship Id="rId15" Type="http://schemas.openxmlformats.org/officeDocument/2006/relationships/image" Target="../media/image16.png"/><Relationship Id="rId10" Type="http://schemas.openxmlformats.org/officeDocument/2006/relationships/customXml" Target="../ink/ink2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Relationship Id="rId14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1052743" y="944439"/>
            <a:ext cx="755170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«Южно-Уральский многопрофильный колледж»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по внедрению бережливых технологий в системе образования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области (для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 off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3923928" y="5119241"/>
            <a:ext cx="48515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«ЮУМК»</a:t>
            </a:r>
          </a:p>
          <a:p>
            <a:pPr algn="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А.П.Большаков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831999" y="3314548"/>
            <a:ext cx="7624018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разработки и согласования образовательной программы с работодателем»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ГБПОУ «Южно-Уральский многопрофильный колледж»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-2022г.</a:t>
            </a: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10</a:t>
            </a:fld>
            <a:endParaRPr lang="ru-RU" sz="1400"/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381674"/>
              </p:ext>
            </p:extLst>
          </p:nvPr>
        </p:nvGraphicFramePr>
        <p:xfrm>
          <a:off x="285720" y="1063681"/>
          <a:ext cx="8678767" cy="555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0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700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20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95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11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Проблема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  по решению проблемы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512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Предприятие не знакомо с образовательным процессом. Противоречия в требованиях к специалистам ПАО «ЧМК»и уровнем компетентности выпускника ГБПОУ «ЮУМК»</a:t>
                      </a:r>
                      <a:endParaRPr lang="ru-RU" alt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образовательной программы под четкий заказ производства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Руководитель практики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Быков К.А.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зав.отделением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Серикова З.С.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15.11.2022 – 18.11.2022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429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Отсутствие чётких рекомендаций по разработке учебного плана ОПОП</a:t>
                      </a:r>
                      <a:endParaRPr lang="ru-RU" alt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27" marR="91427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ОПОП согласно методических рекомендаций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Методический отдел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18.11.2022-13.01.2023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083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alt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Длительность формулирования требований работодателем</a:t>
                      </a:r>
                      <a:endParaRPr lang="ru-RU" alt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Назначение ответственного лица, прошедшего обучение и принимающего решения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Руководитель практики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Быков К.А.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зав.отделением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Серикова З.С.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16.11.2022-30.11.2022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971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alt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Замечания формулируются в общем виде без конкретизации. Работники предприятия не ориентируются в структуре и содержании ОПОП</a:t>
                      </a:r>
                      <a:endParaRPr lang="ru-RU" alt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Назначение ответственного лица, прошедшего обучение и принимающего решения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Руководитель практики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Быков К.А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Команда проекта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25.11.2022-30.11.2022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683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alt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Отсутствуют единые требования к оформлению рабочих программ</a:t>
                      </a:r>
                      <a:endParaRPr lang="ru-RU" alt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Разработка макета рабочей программы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Методический отдел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15.11.2022-25.11.2022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683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6.Большая педагогическая нагрузка преподавателей</a:t>
                      </a:r>
                      <a:endParaRPr lang="ru-RU" alt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Равномерное распределение учебной нагрузки между преподавателями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Заведующая учебной части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Трубецкая Г.А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20.11.2022-01.12.2022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683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7.Значительные потери времени на согласование документов</a:t>
                      </a:r>
                      <a:endParaRPr lang="ru-RU" alt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Соблюдение времени на согласование ОПОП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Руководитель практики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Быков К.А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25.11.2022-01.12.2022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428728" y="500042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8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DF3BF37A-8807-5811-2BEA-18B2E551F1A5}"/>
                  </a:ext>
                </a:extLst>
              </p14:cNvPr>
              <p14:cNvContentPartPr/>
              <p14:nvPr/>
            </p14:nvContentPartPr>
            <p14:xfrm>
              <a:off x="3329591" y="1047153"/>
              <a:ext cx="79560" cy="500040"/>
            </p14:xfrm>
          </p:contentPart>
        </mc:Choice>
        <mc:Fallback>
          <p:pic>
            <p:nvPicPr>
              <p:cNvPr id="2" name="Рукописный ввод 1">
                <a:extLst>
                  <a:ext uri="{FF2B5EF4-FFF2-40B4-BE49-F238E27FC236}">
                    <a16:creationId xmlns="" xmlns:a16="http://schemas.microsoft.com/office/drawing/2014/main" id="{DF3BF37A-8807-5811-2BEA-18B2E551F1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25271" y="1020153"/>
                <a:ext cx="8820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10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26737B11-A0DD-F15B-F5FD-77DFA1F65102}"/>
                  </a:ext>
                </a:extLst>
              </p14:cNvPr>
              <p14:cNvContentPartPr/>
              <p14:nvPr/>
            </p14:nvContentPartPr>
            <p14:xfrm>
              <a:off x="3852671" y="1988193"/>
              <a:ext cx="360" cy="360"/>
            </p14:xfrm>
          </p:contentPart>
        </mc:Choice>
        <mc:Fallback>
          <p:pic>
            <p:nvPicPr>
              <p:cNvPr id="6" name="Рукописный ввод 5">
                <a:extLst>
                  <a:ext uri="{FF2B5EF4-FFF2-40B4-BE49-F238E27FC236}">
                    <a16:creationId xmlns="" xmlns:a16="http://schemas.microsoft.com/office/drawing/2014/main" id="{26737B11-A0DD-F15B-F5FD-77DFA1F6510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48351" y="1961553"/>
                <a:ext cx="9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12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D4CB6272-D82D-2EDA-2CF4-80FC17A7BDFA}"/>
                  </a:ext>
                </a:extLst>
              </p14:cNvPr>
              <p14:cNvContentPartPr/>
              <p14:nvPr/>
            </p14:nvContentPartPr>
            <p14:xfrm>
              <a:off x="3390791" y="1286913"/>
              <a:ext cx="360" cy="360"/>
            </p14:xfrm>
          </p:contentPart>
        </mc:Choice>
        <mc:Fallback>
          <p:pic>
            <p:nvPicPr>
              <p:cNvPr id="7" name="Рукописный ввод 6">
                <a:extLst>
                  <a:ext uri="{FF2B5EF4-FFF2-40B4-BE49-F238E27FC236}">
                    <a16:creationId xmlns="" xmlns:a16="http://schemas.microsoft.com/office/drawing/2014/main" id="{D4CB6272-D82D-2EDA-2CF4-80FC17A7BDF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86471" y="1260273"/>
                <a:ext cx="9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14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FE6C2DF5-2400-730F-B7C7-D64539FF9AD9}"/>
                  </a:ext>
                </a:extLst>
              </p14:cNvPr>
              <p14:cNvContentPartPr/>
              <p14:nvPr/>
            </p14:nvContentPartPr>
            <p14:xfrm>
              <a:off x="5441711" y="1934913"/>
              <a:ext cx="360" cy="360"/>
            </p14:xfrm>
          </p:contentPart>
        </mc:Choice>
        <mc:Fallback>
          <p:pic>
            <p:nvPicPr>
              <p:cNvPr id="14" name="Рукописный ввод 13">
                <a:extLst>
                  <a:ext uri="{FF2B5EF4-FFF2-40B4-BE49-F238E27FC236}">
                    <a16:creationId xmlns="" xmlns:a16="http://schemas.microsoft.com/office/drawing/2014/main" id="{FE6C2DF5-2400-730F-B7C7-D64539FF9A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37391" y="1908273"/>
                <a:ext cx="9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16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10E205B3-5967-FFD8-96E8-6E6D2A2579B3}"/>
                  </a:ext>
                </a:extLst>
              </p14:cNvPr>
              <p14:cNvContentPartPr/>
              <p14:nvPr/>
            </p14:nvContentPartPr>
            <p14:xfrm>
              <a:off x="4589591" y="6693393"/>
              <a:ext cx="360" cy="360"/>
            </p14:xfrm>
          </p:contentPart>
        </mc:Choice>
        <mc:Fallback>
          <p:pic>
            <p:nvPicPr>
              <p:cNvPr id="15" name="Рукописный ввод 14">
                <a:extLst>
                  <a:ext uri="{FF2B5EF4-FFF2-40B4-BE49-F238E27FC236}">
                    <a16:creationId xmlns="" xmlns:a16="http://schemas.microsoft.com/office/drawing/2014/main" id="{10E205B3-5967-FFD8-96E8-6E6D2A2579B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85271" y="6666393"/>
                <a:ext cx="9000" cy="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483844" y="959978"/>
            <a:ext cx="8229600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 в процессе оптимизации</a:t>
            </a:r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61606" y="1484784"/>
            <a:ext cx="8229600" cy="461665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процесса:</a:t>
            </a:r>
            <a:r>
              <a:rPr lang="en-US" altLang="ru-RU" sz="2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11</a:t>
            </a:fld>
            <a:endParaRPr lang="ru-RU" altLang="ru-RU">
              <a:latin typeface="Arial" charset="0"/>
            </a:endParaRPr>
          </a:p>
        </p:txBody>
      </p:sp>
      <p:pic>
        <p:nvPicPr>
          <p:cNvPr id="16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838484"/>
              </p:ext>
            </p:extLst>
          </p:nvPr>
        </p:nvGraphicFramePr>
        <p:xfrm>
          <a:off x="1162731" y="2276872"/>
          <a:ext cx="7101432" cy="2941498"/>
        </p:xfrm>
        <a:graphic>
          <a:graphicData uri="http://schemas.openxmlformats.org/drawingml/2006/table">
            <a:tbl>
              <a:tblPr/>
              <a:tblGrid>
                <a:gridCol w="31938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4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34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5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Текущий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Целевой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5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Время разработки образовательной программы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114 дней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Сокращение в 3 раза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5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Время согласования образовательной программы с работодателем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 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дней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Сокращение в 3 раза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5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Доля выпускников, трудоустроившихся по специальности (профессии)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73%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85%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98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29" y="520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90" y="6194895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AAD7EC1-B107-F928-3A65-411C0B467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49" y="948552"/>
            <a:ext cx="9144000" cy="703987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10118" t="4796" r="10415" b="3623"/>
          <a:stretch/>
        </p:blipFill>
        <p:spPr bwMode="auto">
          <a:xfrm>
            <a:off x="1331640" y="1519237"/>
            <a:ext cx="6408711" cy="4675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C89A1D25-6971-9EC8-98B2-A27CA504E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61DA035-0845-EBCB-3221-651563C86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8E8B63-1035-BAF6-3011-6EF2B53AC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953" y="39116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7B8E5759-3159-02D8-9459-1F15BAAB3E80}"/>
              </a:ext>
            </a:extLst>
          </p:cNvPr>
          <p:cNvSpPr txBox="1">
            <a:spLocks/>
          </p:cNvSpPr>
          <p:nvPr/>
        </p:nvSpPr>
        <p:spPr>
          <a:xfrm>
            <a:off x="1043608" y="173790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AE75AB50-77F7-C17D-C74B-6777AFEA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0510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E596988-8DE7-32B1-FF96-CD6101D76E9E}"/>
              </a:ext>
            </a:extLst>
          </p:cNvPr>
          <p:cNvSpPr txBox="1"/>
          <p:nvPr/>
        </p:nvSpPr>
        <p:spPr>
          <a:xfrm>
            <a:off x="1619672" y="751201"/>
            <a:ext cx="6768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Приказ директора об открытии проекта</a:t>
            </a:r>
            <a:endParaRPr lang="ru-RU" i="1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 l="29329" t="4578" r="29323" b="5301"/>
          <a:stretch/>
        </p:blipFill>
        <p:spPr bwMode="auto">
          <a:xfrm>
            <a:off x="2483768" y="1124744"/>
            <a:ext cx="4104456" cy="51803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287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B6D0A216-718F-ABA9-9AA3-EEDFFA62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D9753F24-9CF9-FD46-9A7F-A97E8C4BF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50611EAF-9639-68D5-EE29-EB393DB9E565}"/>
              </a:ext>
            </a:extLst>
          </p:cNvPr>
          <p:cNvSpPr txBox="1">
            <a:spLocks/>
          </p:cNvSpPr>
          <p:nvPr/>
        </p:nvSpPr>
        <p:spPr>
          <a:xfrm>
            <a:off x="1043608" y="173790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A5E82CAE-BC5E-C4FF-5743-912BF84ED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7364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66668619-9DD6-FC64-B7BF-4210BF4B7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44" y="648717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47C438-83DD-831B-41A6-BF3946E6B0E8}"/>
              </a:ext>
            </a:extLst>
          </p:cNvPr>
          <p:cNvSpPr txBox="1"/>
          <p:nvPr/>
        </p:nvSpPr>
        <p:spPr>
          <a:xfrm>
            <a:off x="2621022" y="821240"/>
            <a:ext cx="49685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 и команда проекта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="" xmlns:a16="http://schemas.microsoft.com/office/drawing/2014/main" id="{79F726BA-3199-3C33-B0EF-415DB2E1B3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0018966"/>
              </p:ext>
            </p:extLst>
          </p:nvPr>
        </p:nvGraphicFramePr>
        <p:xfrm>
          <a:off x="493719" y="1284712"/>
          <a:ext cx="8494187" cy="487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A84A365-2275-B81A-FEE1-D19C303C8C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09808"/>
            <a:ext cx="729983" cy="9937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585E5D2-2463-BC91-F6E7-27F4FBFCCF78}"/>
              </a:ext>
            </a:extLst>
          </p:cNvPr>
          <p:cNvSpPr txBox="1"/>
          <p:nvPr/>
        </p:nvSpPr>
        <p:spPr>
          <a:xfrm>
            <a:off x="882779" y="5983510"/>
            <a:ext cx="6879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Акиньшина Нина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Ивановна,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ЦМК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76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69E0A2F-A755-FBEC-206E-83903540C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476672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Стенд  по проекту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1700" t="4617" r="11532" b="4872"/>
          <a:stretch/>
        </p:blipFill>
        <p:spPr bwMode="auto">
          <a:xfrm>
            <a:off x="611560" y="846004"/>
            <a:ext cx="7992888" cy="5823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4999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889166" y="114300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/>
          <a:p>
            <a:pPr algn="ctr">
              <a:defRPr/>
            </a:pPr>
            <a:fld id="{2AD4DEC4-E446-475C-A333-F6C77385E2A3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326838" y="3861048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9" name="TextBox 48"/>
          <p:cNvSpPr txBox="1">
            <a:spLocks noChangeArrowheads="1"/>
          </p:cNvSpPr>
          <p:nvPr/>
        </p:nvSpPr>
        <p:spPr bwMode="auto">
          <a:xfrm>
            <a:off x="4143372" y="6519446"/>
            <a:ext cx="46085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 – 114 дней </a:t>
            </a: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733194"/>
              </p:ext>
            </p:extLst>
          </p:nvPr>
        </p:nvGraphicFramePr>
        <p:xfrm>
          <a:off x="483844" y="1603534"/>
          <a:ext cx="1751856" cy="123244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 процесса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ПАО «ЧМК»</a:t>
                      </a:r>
                      <a:b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ЮУМК ТТК (команда проекта)</a:t>
                      </a: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099024"/>
              </p:ext>
            </p:extLst>
          </p:nvPr>
        </p:nvGraphicFramePr>
        <p:xfrm>
          <a:off x="0" y="4758342"/>
          <a:ext cx="8929718" cy="176700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9297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Предприятие не знакомо с  особенностями образовательного процесса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Отсутствие конкретных рекомендаций по разработке учебного плана ОПОП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Сложная структура механизма согласования требований работодателем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8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Конкретизация требований к структуре содержания ОПОП для работников предприятия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75" marR="5397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8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Отсутствуют единые требования к оформлению рабочих программ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75" marR="5397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8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6.Большая педагогическая нагрузка преподавателей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75" marR="53975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96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7.Значительные потери времени на согласование документов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142875" y="1501631"/>
            <a:ext cx="231794" cy="137333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8855968" y="3071810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5406" name="Прямоугольник 54"/>
          <p:cNvSpPr>
            <a:spLocks noChangeArrowheads="1"/>
          </p:cNvSpPr>
          <p:nvPr/>
        </p:nvSpPr>
        <p:spPr bwMode="auto">
          <a:xfrm>
            <a:off x="5500694" y="4786322"/>
            <a:ext cx="3457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</p:txBody>
      </p:sp>
      <p:sp>
        <p:nvSpPr>
          <p:cNvPr id="70" name="Пятно 1 60"/>
          <p:cNvSpPr/>
          <p:nvPr/>
        </p:nvSpPr>
        <p:spPr>
          <a:xfrm>
            <a:off x="2143108" y="1214422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84" name="Пятно 1 60"/>
          <p:cNvSpPr/>
          <p:nvPr/>
        </p:nvSpPr>
        <p:spPr>
          <a:xfrm>
            <a:off x="6643702" y="3000372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97" name="Пятно 1 60"/>
          <p:cNvSpPr/>
          <p:nvPr/>
        </p:nvSpPr>
        <p:spPr>
          <a:xfrm>
            <a:off x="2357422" y="3000372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2" name="Пятно 1 60"/>
          <p:cNvSpPr/>
          <p:nvPr/>
        </p:nvSpPr>
        <p:spPr>
          <a:xfrm>
            <a:off x="6307471" y="1122217"/>
            <a:ext cx="644525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04" name="Пятно 1 60"/>
          <p:cNvSpPr/>
          <p:nvPr/>
        </p:nvSpPr>
        <p:spPr>
          <a:xfrm>
            <a:off x="4286248" y="300037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14" y="3571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197767" y="465221"/>
            <a:ext cx="8893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Карта текущего состояния процесса  ГБПОУ «ЮУМК»</a:t>
            </a: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325770"/>
              </p:ext>
            </p:extLst>
          </p:nvPr>
        </p:nvGraphicFramePr>
        <p:xfrm>
          <a:off x="2740598" y="1603534"/>
          <a:ext cx="1751856" cy="14000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требований ФГОС и Профессионального стандарта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046959"/>
              </p:ext>
            </p:extLst>
          </p:nvPr>
        </p:nvGraphicFramePr>
        <p:xfrm>
          <a:off x="4913967" y="1395396"/>
          <a:ext cx="1646186" cy="184044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461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690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01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 несоответствия компетенции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выпускника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требованиями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работодателя</a:t>
                      </a:r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44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33994"/>
              </p:ext>
            </p:extLst>
          </p:nvPr>
        </p:nvGraphicFramePr>
        <p:xfrm>
          <a:off x="6985306" y="1643238"/>
          <a:ext cx="1751856" cy="128327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518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рабочей группы</a:t>
                      </a: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68495"/>
              </p:ext>
            </p:extLst>
          </p:nvPr>
        </p:nvGraphicFramePr>
        <p:xfrm>
          <a:off x="411154" y="3419947"/>
          <a:ext cx="1751856" cy="14000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требований работодателя к ПК выпускника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5" name="Таблица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145070"/>
              </p:ext>
            </p:extLst>
          </p:nvPr>
        </p:nvGraphicFramePr>
        <p:xfrm>
          <a:off x="2748706" y="3424705"/>
          <a:ext cx="1751856" cy="113489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Внесение изменений в ОПОП</a:t>
                      </a: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6" name="Таблица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241735"/>
              </p:ext>
            </p:extLst>
          </p:nvPr>
        </p:nvGraphicFramePr>
        <p:xfrm>
          <a:off x="4921575" y="3501007"/>
          <a:ext cx="1751856" cy="111749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017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Согласование ОПОП с работодателем</a:t>
                      </a: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7" name="Таблица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389917"/>
              </p:ext>
            </p:extLst>
          </p:nvPr>
        </p:nvGraphicFramePr>
        <p:xfrm>
          <a:off x="6985306" y="3442105"/>
          <a:ext cx="1751856" cy="111749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7666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Внедрение ОПОП</a:t>
                      </a: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3275856" y="112221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5469036" y="110469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520770" y="1134413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ШАГ4</a:t>
            </a:r>
            <a:r>
              <a:rPr lang="ru-RU" sz="1200" b="1" dirty="0"/>
              <a:t> 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1041565" y="299695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5</a:t>
            </a:r>
            <a:r>
              <a:rPr lang="ru-RU" sz="1200" b="1" dirty="0"/>
              <a:t> 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3275856" y="300132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6</a:t>
            </a:r>
            <a:r>
              <a:rPr lang="ru-RU" sz="1200" b="1" dirty="0"/>
              <a:t> 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5488779" y="3181503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7</a:t>
            </a:r>
            <a:r>
              <a:rPr lang="ru-RU" sz="1200" b="1" dirty="0"/>
              <a:t> 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7520770" y="299695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8</a:t>
            </a:r>
            <a:r>
              <a:rPr lang="ru-RU" sz="1200" b="1" dirty="0"/>
              <a:t> </a:t>
            </a:r>
          </a:p>
        </p:txBody>
      </p:sp>
      <p:sp>
        <p:nvSpPr>
          <p:cNvPr id="119" name="Стрелка вправо 118"/>
          <p:cNvSpPr/>
          <p:nvPr/>
        </p:nvSpPr>
        <p:spPr>
          <a:xfrm>
            <a:off x="4548528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Стрелка вправо 119"/>
          <p:cNvSpPr/>
          <p:nvPr/>
        </p:nvSpPr>
        <p:spPr>
          <a:xfrm>
            <a:off x="6679001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Стрелка вправо 120"/>
          <p:cNvSpPr/>
          <p:nvPr/>
        </p:nvSpPr>
        <p:spPr>
          <a:xfrm>
            <a:off x="2345023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" name="Стрелка вправо 121"/>
          <p:cNvSpPr/>
          <p:nvPr/>
        </p:nvSpPr>
        <p:spPr>
          <a:xfrm>
            <a:off x="4572000" y="3929066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" name="Стрелка вправо 122"/>
          <p:cNvSpPr/>
          <p:nvPr/>
        </p:nvSpPr>
        <p:spPr>
          <a:xfrm>
            <a:off x="6679001" y="3906738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ятно 1 60"/>
          <p:cNvSpPr/>
          <p:nvPr/>
        </p:nvSpPr>
        <p:spPr>
          <a:xfrm>
            <a:off x="8286776" y="1142984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45" name="Пятно 1 60"/>
          <p:cNvSpPr/>
          <p:nvPr/>
        </p:nvSpPr>
        <p:spPr>
          <a:xfrm>
            <a:off x="6429388" y="3429000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7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396875"/>
              </p:ext>
            </p:extLst>
          </p:nvPr>
        </p:nvGraphicFramePr>
        <p:xfrm>
          <a:off x="214283" y="1142985"/>
          <a:ext cx="8715437" cy="4878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5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27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147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74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7035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Предприятие не знакомо с  особенностями образовательного процесса. Противоречия в требованиях к специалистам ПАО «ЧМК»и уровнем компетентности выпускника ГБПОУ «ЮУМК»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Предприятие не знакомо с учетными</a:t>
                      </a:r>
                      <a:r>
                        <a:rPr lang="ru-RU" sz="12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документами образовательного учреждения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Учет требования работодателя к образовательной программе и их взаимодействие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7270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конкретных рекомендаций по разработке учебного плана ОПОП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Незаблаговременное</a:t>
                      </a:r>
                      <a:r>
                        <a:rPr lang="ru-RU" sz="12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информирование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модели ОПОП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Сложная структура механизма согласования требований работодателем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Работодатель не владеет ОПОП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согласования ОПОП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Конкретизация требований к структуре содержания ОПОП для работников предприятия.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Работники предприятия не ориентируются в структуре и содержании ОПОП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Разработанный алгоритм для подбора кандидатур - наставников  предприятия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Отсутствуют единые требования к оформлению рабочих программ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Незаблаговременное</a:t>
                      </a:r>
                      <a:r>
                        <a:rPr lang="ru-RU" sz="12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информирование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макетов рабочей программы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3386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Большая педагогическая нагрузка преподавателей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Загруженность</a:t>
                      </a:r>
                      <a:r>
                        <a:rPr lang="ru-RU" sz="12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методической службы и председателей ЦМК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Делегирование части практической подготовки студентов на наставников предприятия.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5826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Значительные потери времени на согласование документов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 четкий алгоритм ,несоблюдение сроков подписания документов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Оптимизированный маршрут взаимодействия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857356" y="642918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76" y="666708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8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68918515"/>
              </p:ext>
            </p:extLst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834933" y="1500188"/>
            <a:ext cx="3769515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проблем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 не требуется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34933" y="2554864"/>
            <a:ext cx="3746698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проблем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Региональном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 не требуется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29124" y="3573016"/>
            <a:ext cx="4714876" cy="2729236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just">
              <a:defRPr/>
            </a:pPr>
            <a:r>
              <a:rPr lang="ru-RU" sz="1100" dirty="0">
                <a:solidFill>
                  <a:schemeClr val="dk1"/>
                </a:solidFill>
              </a:rPr>
              <a:t>1</a:t>
            </a: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.Предприятие не знакомо с образовательным процессом.</a:t>
            </a:r>
          </a:p>
          <a:p>
            <a:pPr marL="228600" indent="-228600" algn="just">
              <a:defRPr/>
            </a:pP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Противоречия в требованиях специалистам ПАО «</a:t>
            </a:r>
            <a:r>
              <a:rPr lang="ru-RU" sz="12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ЧМК»и</a:t>
            </a:r>
            <a:endParaRPr lang="ru-RU" sz="1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defRPr/>
            </a:pPr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уровнем </a:t>
            </a: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выпускника ГБПОУ «ЮУМК»</a:t>
            </a:r>
          </a:p>
          <a:p>
            <a:pPr indent="-228600" algn="just">
              <a:defRPr/>
            </a:pP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чётких рекомендаций по разработке учебного плана </a:t>
            </a:r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ОПОП</a:t>
            </a:r>
          </a:p>
          <a:p>
            <a:pPr indent="-228600" algn="just">
              <a:defRPr/>
            </a:pPr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3.Сложная </a:t>
            </a: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механизма согласования требований </a:t>
            </a:r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работодателем</a:t>
            </a:r>
          </a:p>
          <a:p>
            <a:pPr indent="-228600" algn="just">
              <a:defRPr/>
            </a:pPr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4.Замечания </a:t>
            </a: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формулируются в общем виде без конкретизации. </a:t>
            </a:r>
          </a:p>
          <a:p>
            <a:pPr marL="228600" indent="-228600" algn="just"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</a:t>
            </a: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требования к оформлению рабочих </a:t>
            </a:r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</a:p>
          <a:p>
            <a:pPr marL="228600" indent="-228600" algn="just">
              <a:defRPr/>
            </a:pPr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Большая </a:t>
            </a: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нагрузка </a:t>
            </a:r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преподавателей</a:t>
            </a:r>
          </a:p>
          <a:p>
            <a:pPr marL="228600" indent="-228600" algn="just">
              <a:defRPr/>
            </a:pPr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Значительные </a:t>
            </a: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времени на согласование документов</a:t>
            </a:r>
            <a:endParaRPr lang="ru-RU" alt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defRPr/>
            </a:pPr>
            <a:endParaRPr lang="ru-RU" alt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886407" y="5470304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749974" y="5507920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707062" y="5543559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79780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1202537" y="475298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1" name="Пятно 1 60"/>
          <p:cNvSpPr/>
          <p:nvPr/>
        </p:nvSpPr>
        <p:spPr>
          <a:xfrm>
            <a:off x="2927341" y="4659711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2" name="Пятно 1 60"/>
          <p:cNvSpPr/>
          <p:nvPr/>
        </p:nvSpPr>
        <p:spPr>
          <a:xfrm>
            <a:off x="2071670" y="4500570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23" name="Пятно 1 60"/>
          <p:cNvSpPr/>
          <p:nvPr/>
        </p:nvSpPr>
        <p:spPr>
          <a:xfrm>
            <a:off x="3355177" y="5257807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7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970D5C5-FB1B-4607-B94D-242D9579A688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9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46" name="TextBox 48"/>
          <p:cNvSpPr txBox="1">
            <a:spLocks noChangeArrowheads="1"/>
          </p:cNvSpPr>
          <p:nvPr/>
        </p:nvSpPr>
        <p:spPr bwMode="auto">
          <a:xfrm>
            <a:off x="0" y="6429396"/>
            <a:ext cx="471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7570116" y="3357562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88245" y="1714488"/>
            <a:ext cx="251520" cy="122413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pic>
        <p:nvPicPr>
          <p:cNvPr id="25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5"/>
          <p:cNvSpPr>
            <a:spLocks noChangeArrowheads="1"/>
          </p:cNvSpPr>
          <p:nvPr/>
        </p:nvSpPr>
        <p:spPr bwMode="auto">
          <a:xfrm>
            <a:off x="0" y="714356"/>
            <a:ext cx="88936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Карта целевого состояния процесса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ГБПОУ «»ЮУМК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526540"/>
              </p:ext>
            </p:extLst>
          </p:nvPr>
        </p:nvGraphicFramePr>
        <p:xfrm>
          <a:off x="578941" y="1714488"/>
          <a:ext cx="1751856" cy="123244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 процесса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ПАО «ЧМК»</a:t>
                      </a:r>
                      <a:b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ЮУМК ТТК (команда проекта)</a:t>
                      </a: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043608" y="128586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2397976" y="221455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657480"/>
              </p:ext>
            </p:extLst>
          </p:nvPr>
        </p:nvGraphicFramePr>
        <p:xfrm>
          <a:off x="2824550" y="1643050"/>
          <a:ext cx="1751856" cy="14790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385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9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образовательной программы под четкий заказ производства</a:t>
                      </a:r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033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696532"/>
              </p:ext>
            </p:extLst>
          </p:nvPr>
        </p:nvGraphicFramePr>
        <p:xfrm>
          <a:off x="5076056" y="1643050"/>
          <a:ext cx="1751856" cy="14000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ОПОП согласно методических рекомендаций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116840"/>
              </p:ext>
            </p:extLst>
          </p:nvPr>
        </p:nvGraphicFramePr>
        <p:xfrm>
          <a:off x="7215206" y="1643050"/>
          <a:ext cx="1751856" cy="156772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Назначение ответственного лица, прошедшего обучение и принимающего решения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.2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997303"/>
              </p:ext>
            </p:extLst>
          </p:nvPr>
        </p:nvGraphicFramePr>
        <p:xfrm>
          <a:off x="428596" y="3500438"/>
          <a:ext cx="1751856" cy="123244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макета рабочей программы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Стрелка вправо 36"/>
          <p:cNvSpPr/>
          <p:nvPr/>
        </p:nvSpPr>
        <p:spPr>
          <a:xfrm>
            <a:off x="4644008" y="2285992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6876256" y="2357430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0" y="4071942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2214546" y="4286256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362200" y="128586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652120" y="128586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858148" y="128586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4</a:t>
            </a:r>
            <a:r>
              <a:rPr lang="ru-RU" sz="1200" b="1" dirty="0"/>
              <a:t>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142976" y="307181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5</a:t>
            </a:r>
            <a:r>
              <a:rPr lang="ru-RU" sz="1200" b="1" dirty="0"/>
              <a:t> </a:t>
            </a:r>
          </a:p>
        </p:txBody>
      </p:sp>
      <p:sp>
        <p:nvSpPr>
          <p:cNvPr id="45" name="Облако 44">
            <a:extLst>
              <a:ext uri="{FF2B5EF4-FFF2-40B4-BE49-F238E27FC236}">
                <a16:creationId xmlns=""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2057606" y="1714488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46" name="Облако 45">
            <a:extLst>
              <a:ext uri="{FF2B5EF4-FFF2-40B4-BE49-F238E27FC236}">
                <a16:creationId xmlns="" xmlns:a16="http://schemas.microsoft.com/office/drawing/2014/main" id="{E460C5E6-5047-4C75-8C7B-4DE90D77B07D}"/>
              </a:ext>
            </a:extLst>
          </p:cNvPr>
          <p:cNvSpPr/>
          <p:nvPr/>
        </p:nvSpPr>
        <p:spPr>
          <a:xfrm>
            <a:off x="3929058" y="1643050"/>
            <a:ext cx="674770" cy="318720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47" name="Облако 46">
            <a:extLst>
              <a:ext uri="{FF2B5EF4-FFF2-40B4-BE49-F238E27FC236}">
                <a16:creationId xmlns="" xmlns:a16="http://schemas.microsoft.com/office/drawing/2014/main" id="{7710A555-C240-441B-877A-74BA51DF6CA7}"/>
              </a:ext>
            </a:extLst>
          </p:cNvPr>
          <p:cNvSpPr/>
          <p:nvPr/>
        </p:nvSpPr>
        <p:spPr>
          <a:xfrm>
            <a:off x="8512065" y="1643050"/>
            <a:ext cx="631935" cy="351615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BFCFCEC-6A8A-4879-960C-08B3AEDF6CD5}"/>
              </a:ext>
            </a:extLst>
          </p:cNvPr>
          <p:cNvSpPr txBox="1"/>
          <p:nvPr/>
        </p:nvSpPr>
        <p:spPr>
          <a:xfrm>
            <a:off x="5928090" y="4941168"/>
            <a:ext cx="316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Предложения по улучшению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335212"/>
              </p:ext>
            </p:extLst>
          </p:nvPr>
        </p:nvGraphicFramePr>
        <p:xfrm>
          <a:off x="395536" y="5000636"/>
          <a:ext cx="8034116" cy="13015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0341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32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1. Создание рабочей группы по разработке модели выпускника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5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2. Учет</a:t>
                      </a:r>
                      <a:r>
                        <a:rPr lang="ru-RU" alt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требований работодателя к ОПОП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2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alt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Подбор кандидатур наставника с предприятия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2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4. Закрепление наставников за мастерами и преподавателями колледжа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2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5. Разработка  модели оперативного обмена информацией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" name="Облако 51">
            <a:extLst>
              <a:ext uri="{FF2B5EF4-FFF2-40B4-BE49-F238E27FC236}">
                <a16:creationId xmlns="" xmlns:a16="http://schemas.microsoft.com/office/drawing/2014/main" id="{7710A555-C240-441B-877A-74BA51DF6CA7}"/>
              </a:ext>
            </a:extLst>
          </p:cNvPr>
          <p:cNvSpPr/>
          <p:nvPr/>
        </p:nvSpPr>
        <p:spPr>
          <a:xfrm>
            <a:off x="6876256" y="3493554"/>
            <a:ext cx="631935" cy="351615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53" name="Облако 52">
            <a:extLst>
              <a:ext uri="{FF2B5EF4-FFF2-40B4-BE49-F238E27FC236}">
                <a16:creationId xmlns=""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8452695" y="2907394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</a:t>
            </a:r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326970"/>
              </p:ext>
            </p:extLst>
          </p:nvPr>
        </p:nvGraphicFramePr>
        <p:xfrm>
          <a:off x="2584888" y="3426103"/>
          <a:ext cx="1987112" cy="12649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87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677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83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Равномерное распределение учебной нагрузки между преподавателями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226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233877"/>
              </p:ext>
            </p:extLst>
          </p:nvPr>
        </p:nvGraphicFramePr>
        <p:xfrm>
          <a:off x="5000628" y="3429000"/>
          <a:ext cx="1857388" cy="129614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57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935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Соблюдение времени на согласование ОПОП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24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3323114" y="2997199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6</a:t>
            </a:r>
            <a:r>
              <a:rPr lang="ru-RU" sz="1200" b="1" dirty="0"/>
              <a:t>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581409" y="3056043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7</a:t>
            </a:r>
            <a:r>
              <a:rPr lang="ru-RU" sz="1200" b="1" dirty="0"/>
              <a:t> </a:t>
            </a:r>
          </a:p>
        </p:txBody>
      </p:sp>
      <p:sp>
        <p:nvSpPr>
          <p:cNvPr id="55" name="Стрелка вправо 54"/>
          <p:cNvSpPr/>
          <p:nvPr/>
        </p:nvSpPr>
        <p:spPr>
          <a:xfrm>
            <a:off x="4643438" y="4286256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877</Words>
  <Application>Microsoft Office PowerPoint</Application>
  <PresentationFormat>Экран (4:3)</PresentationFormat>
  <Paragraphs>237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think-cell Slide</vt:lpstr>
      <vt:lpstr>Челябинская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Челябинская область</vt:lpstr>
      <vt:lpstr>Презентация PowerPoint</vt:lpstr>
      <vt:lpstr>Презентация PowerPoint</vt:lpstr>
      <vt:lpstr>Презентация PowerPoint</vt:lpstr>
      <vt:lpstr>Результаты  в процессе оптимизации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Серикова Зинаида Сергеевна</cp:lastModifiedBy>
  <cp:revision>177</cp:revision>
  <cp:lastPrinted>2022-12-26T09:03:33Z</cp:lastPrinted>
  <dcterms:created xsi:type="dcterms:W3CDTF">2018-08-20T14:01:12Z</dcterms:created>
  <dcterms:modified xsi:type="dcterms:W3CDTF">2023-02-03T05:57:19Z</dcterms:modified>
</cp:coreProperties>
</file>