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10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4" d="100"/>
          <a:sy n="64" d="100"/>
        </p:scale>
        <p:origin x="-750" y="-10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4DFFE-3D30-2C49-8ED9-518944B64802}" type="datetimeFigureOut">
              <a:rPr lang="ru-RU" smtClean="0"/>
              <a:t>14.06.2022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F7C02-3035-E548-B295-FF94C3153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907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F6D4-D4D7-426A-98F7-170A3668379E}" type="datetime1">
              <a:rPr lang="en-US" smtClean="0"/>
              <a:pPr/>
              <a:t>6/14/2022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611A-1B9F-4D95-B862-2CB541B0EE2F}" type="datetimeFigureOut">
              <a:rPr lang="ru-RU" smtClean="0"/>
              <a:t>14.06.2022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9F23B-9DFD-4268-A664-FA17629C60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1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611A-1B9F-4D95-B862-2CB541B0EE2F}" type="datetimeFigureOut">
              <a:rPr lang="ru-RU" smtClean="0"/>
              <a:t>14.06.2022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9F23B-9DFD-4268-A664-FA17629C60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611A-1B9F-4D95-B862-2CB541B0EE2F}" type="datetimeFigureOut">
              <a:rPr lang="ru-RU" smtClean="0"/>
              <a:t>14.06.2022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9F23B-9DFD-4268-A664-FA17629C60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0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5D47-465E-4A05-802B-049480555B6D}" type="datetime1">
              <a:rPr lang="en-US" smtClean="0"/>
              <a:pPr/>
              <a:t>6/14/2022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611A-1B9F-4D95-B862-2CB541B0EE2F}" type="datetimeFigureOut">
              <a:rPr lang="ru-RU" smtClean="0"/>
              <a:t>14.06.2022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9F23B-9DFD-4268-A664-FA17629C60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611A-1B9F-4D95-B862-2CB541B0EE2F}" type="datetimeFigureOut">
              <a:rPr lang="ru-RU" smtClean="0"/>
              <a:t>14.06.2022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9F23B-9DFD-4268-A664-FA17629C60FF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611A-1B9F-4D95-B862-2CB541B0EE2F}" type="datetimeFigureOut">
              <a:rPr lang="ru-RU" smtClean="0"/>
              <a:t>14.06.2022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9F23B-9DFD-4268-A664-FA17629C60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611A-1B9F-4D95-B862-2CB541B0EE2F}" type="datetimeFigureOut">
              <a:rPr lang="ru-RU" smtClean="0"/>
              <a:t>14.06.2022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9F23B-9DFD-4268-A664-FA17629C60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1"/>
            <a:ext cx="6126579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2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611A-1B9F-4D95-B862-2CB541B0EE2F}" type="datetimeFigureOut">
              <a:rPr lang="ru-RU" smtClean="0"/>
              <a:t>14.06.2022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59" y="2514336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611A-1B9F-4D95-B862-2CB541B0EE2F}" type="datetimeFigureOut">
              <a:rPr lang="ru-RU" smtClean="0"/>
              <a:t>14.06.2022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9F23B-9DFD-4268-A664-FA17629C60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0A7611A-1B9F-4D95-B862-2CB541B0EE2F}" type="datetimeFigureOut">
              <a:rPr lang="ru-RU" smtClean="0"/>
              <a:t>14.06.2022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9" y="6208777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69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BD9F23B-9DFD-4268-A664-FA17629C60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6000" y="3222885"/>
            <a:ext cx="10058400" cy="1573967"/>
          </a:xfrm>
        </p:spPr>
        <p:txBody>
          <a:bodyPr>
            <a:normAutofit/>
          </a:bodyPr>
          <a:lstStyle/>
          <a:p>
            <a:r>
              <a:rPr lang="ru-RU" dirty="0" err="1" smtClean="0"/>
              <a:t>Самопрезентация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1379" y="5247321"/>
            <a:ext cx="9144000" cy="990600"/>
          </a:xfrm>
        </p:spPr>
        <p:txBody>
          <a:bodyPr/>
          <a:lstStyle/>
          <a:p>
            <a:r>
              <a:rPr lang="ru-RU" dirty="0" smtClean="0"/>
              <a:t>ГБПОУ «Южно-Уральский многопрофильный колледж»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87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6020" y="1528997"/>
            <a:ext cx="10058400" cy="4317167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 err="1" smtClean="0">
                <a:solidFill>
                  <a:schemeClr val="tx1"/>
                </a:solidFill>
              </a:rPr>
              <a:t>Самопрезентация</a:t>
            </a:r>
            <a:r>
              <a:rPr lang="ru-RU" sz="2900" dirty="0" smtClean="0">
                <a:solidFill>
                  <a:schemeClr val="tx1"/>
                </a:solidFill>
              </a:rPr>
              <a:t> </a:t>
            </a:r>
            <a:r>
              <a:rPr lang="ru-RU" sz="2900" dirty="0">
                <a:solidFill>
                  <a:schemeClr val="tx1"/>
                </a:solidFill>
              </a:rPr>
              <a:t>— это представление себя другим людям. В данном процессе вы выступаете в роли автора. Ваша задача — произвести нужное впечатление на слушателей или читателей, поэтому к </a:t>
            </a:r>
            <a:r>
              <a:rPr lang="ru-RU" sz="2900" dirty="0" err="1">
                <a:solidFill>
                  <a:schemeClr val="tx1"/>
                </a:solidFill>
              </a:rPr>
              <a:t>self-presentation</a:t>
            </a:r>
            <a:r>
              <a:rPr lang="ru-RU" sz="2900" dirty="0">
                <a:solidFill>
                  <a:schemeClr val="tx1"/>
                </a:solidFill>
              </a:rPr>
              <a:t> нужно отнестись очень ответственно, вне зависимости от выбранной формы</a:t>
            </a:r>
            <a:r>
              <a:rPr lang="ru-RU" sz="2900" dirty="0" smtClean="0">
                <a:solidFill>
                  <a:schemeClr val="tx1"/>
                </a:solidFill>
              </a:rPr>
              <a:t>.</a:t>
            </a:r>
          </a:p>
          <a:p>
            <a:endParaRPr lang="ru-RU" sz="2900" dirty="0" smtClean="0">
              <a:solidFill>
                <a:schemeClr val="tx1"/>
              </a:solidFill>
            </a:endParaRPr>
          </a:p>
          <a:p>
            <a:r>
              <a:rPr lang="ru-RU" sz="2900" dirty="0">
                <a:solidFill>
                  <a:schemeClr val="tx1"/>
                </a:solidFill>
              </a:rPr>
              <a:t>Презентация себя как профессионала при трудоустройстве — целое искусство, которое включает в себя множество аспектов: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     внешний </a:t>
            </a:r>
            <a:r>
              <a:rPr lang="ru-RU" sz="2900" dirty="0">
                <a:solidFill>
                  <a:schemeClr val="tx1"/>
                </a:solidFill>
              </a:rPr>
              <a:t>вид</a:t>
            </a:r>
            <a:r>
              <a:rPr lang="ru-RU" sz="2900" dirty="0" smtClean="0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     подачу;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     речь</a:t>
            </a:r>
            <a:r>
              <a:rPr lang="ru-RU" sz="2900" dirty="0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     жесты</a:t>
            </a:r>
            <a:r>
              <a:rPr lang="ru-RU" sz="2900" dirty="0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     посыл</a:t>
            </a:r>
            <a:r>
              <a:rPr lang="ru-RU" sz="2900" dirty="0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     умение </a:t>
            </a:r>
            <a:r>
              <a:rPr lang="ru-RU" sz="2900" dirty="0">
                <a:solidFill>
                  <a:schemeClr val="tx1"/>
                </a:solidFill>
              </a:rPr>
              <a:t>«нажать» на нужные эмоции.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9292" y="502170"/>
            <a:ext cx="9773587" cy="9144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Что такое </a:t>
            </a:r>
            <a:r>
              <a:rPr lang="ru-RU" sz="3600" b="1" dirty="0" err="1">
                <a:solidFill>
                  <a:schemeClr val="tx1"/>
                </a:solidFill>
              </a:rPr>
              <a:t>самопрезентация</a:t>
            </a:r>
            <a:r>
              <a:rPr lang="ru-RU" sz="3600" b="1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35598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9331" y="1630180"/>
            <a:ext cx="10058400" cy="38862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</a:p>
          <a:p>
            <a:pPr marL="0" indent="0">
              <a:buNone/>
            </a:pPr>
            <a:r>
              <a:rPr lang="ru-RU" dirty="0"/>
              <a:t>		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19331" y="374754"/>
            <a:ext cx="10058400" cy="9144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Сферы, в которых полезна </a:t>
            </a:r>
            <a:r>
              <a:rPr lang="ru-RU" sz="3200" b="1" dirty="0" err="1">
                <a:solidFill>
                  <a:schemeClr val="tx1"/>
                </a:solidFill>
              </a:rPr>
              <a:t>самопрезентация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994052"/>
              </p:ext>
            </p:extLst>
          </p:nvPr>
        </p:nvGraphicFramePr>
        <p:xfrm>
          <a:off x="464695" y="1709016"/>
          <a:ext cx="11197652" cy="3998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2197"/>
                <a:gridCol w="6925455"/>
              </a:tblGrid>
              <a:tr h="76655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Сфера применения навыка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Описание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1752123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Трудоустройство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/>
                        <a:t>Self-presentation</a:t>
                      </a:r>
                      <a:r>
                        <a:rPr lang="ru-RU" sz="2000" dirty="0" smtClean="0"/>
                        <a:t> необходима на всех этапах отбора: от резюме до личного собеседования. Более того, чем </a:t>
                      </a:r>
                      <a:r>
                        <a:rPr lang="ru-RU" sz="2000" dirty="0" err="1" smtClean="0"/>
                        <a:t>ответственнее</a:t>
                      </a:r>
                      <a:r>
                        <a:rPr lang="ru-RU" sz="2000" dirty="0" smtClean="0"/>
                        <a:t> желаемая должность, тем серьезнее нужно подходить к процессу.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142360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Знакомство с новым коллективом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Здесь важно произвести благоприятное впечатление и</a:t>
                      </a:r>
                    </a:p>
                    <a:p>
                      <a:r>
                        <a:rPr lang="ru-RU" sz="2000" dirty="0" smtClean="0"/>
                        <a:t>учесть, что рассказ придется вести при широкой аудитории. Предварительная подготовка и выученный текст – </a:t>
                      </a:r>
                      <a:r>
                        <a:rPr lang="ru-RU" sz="2000" dirty="0" err="1" smtClean="0"/>
                        <a:t>маст-хэв</a:t>
                      </a:r>
                      <a:r>
                        <a:rPr lang="ru-RU" sz="2000" dirty="0" smtClean="0"/>
                        <a:t> первого рабочего дня.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0114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4341" y="1540238"/>
            <a:ext cx="10058400" cy="4320915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/>
              <a:t> </a:t>
            </a:r>
            <a:r>
              <a:rPr lang="ru-RU" b="1" dirty="0">
                <a:solidFill>
                  <a:schemeClr val="accent1"/>
                </a:solidFill>
              </a:rPr>
              <a:t>Непосредственная </a:t>
            </a:r>
            <a:r>
              <a:rPr lang="ru-RU" b="1" dirty="0" err="1">
                <a:solidFill>
                  <a:schemeClr val="accent1"/>
                </a:solidFill>
              </a:rPr>
              <a:t>самопрезентация</a:t>
            </a:r>
            <a:r>
              <a:rPr lang="ru-RU" b="1" dirty="0">
                <a:solidFill>
                  <a:schemeClr val="accent1"/>
                </a:solidFill>
              </a:rPr>
              <a:t> </a:t>
            </a:r>
            <a:r>
              <a:rPr lang="ru-RU" dirty="0"/>
              <a:t>– это вербальное общение. То есть, когда вы напрямую ведете диалог с человеком, на которого хотите произвести положительное впечатление. Чаще всего данная форма используется на деловых </a:t>
            </a:r>
            <a:r>
              <a:rPr lang="ru-RU" dirty="0" smtClean="0"/>
              <a:t>встречах и </a:t>
            </a:r>
            <a:r>
              <a:rPr lang="ru-RU" dirty="0"/>
              <a:t>собеседованиях. Здесь больше делается упор на личные качества и достоинства</a:t>
            </a:r>
            <a:r>
              <a:rPr lang="ru-RU" dirty="0" smtClean="0"/>
              <a:t>.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1"/>
                </a:solidFill>
              </a:rPr>
              <a:t>Опосредованная </a:t>
            </a:r>
            <a:r>
              <a:rPr lang="ru-RU" b="1" dirty="0" err="1">
                <a:solidFill>
                  <a:schemeClr val="accent1"/>
                </a:solidFill>
              </a:rPr>
              <a:t>самопрезентация</a:t>
            </a:r>
            <a:r>
              <a:rPr lang="ru-RU" b="1" dirty="0">
                <a:solidFill>
                  <a:schemeClr val="accent1"/>
                </a:solidFill>
              </a:rPr>
              <a:t> </a:t>
            </a:r>
            <a:r>
              <a:rPr lang="ru-RU" dirty="0"/>
              <a:t>– это преставление себя с помощью дополнительных средств и инструментов. К данной форме относят создание резюме, портфолио, автобиографий, участие в телефонных интервью и онлайн-собеседованиях. Такая </a:t>
            </a:r>
            <a:r>
              <a:rPr lang="ru-RU" dirty="0" err="1"/>
              <a:t>self-presentation</a:t>
            </a:r>
            <a:r>
              <a:rPr lang="ru-RU" dirty="0"/>
              <a:t> наиболее актуальна на первых этапах отбора персонала, когда соискатель и работодатель не контактируют напрямую.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59371" y="389745"/>
            <a:ext cx="10103370" cy="9144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Формы </a:t>
            </a:r>
            <a:r>
              <a:rPr lang="ru-RU" sz="3200" b="1" dirty="0" err="1">
                <a:solidFill>
                  <a:schemeClr val="tx1"/>
                </a:solidFill>
              </a:rPr>
              <a:t>самопрезентации</a:t>
            </a:r>
            <a:r>
              <a:rPr lang="ru-RU" sz="3200" b="1" dirty="0">
                <a:solidFill>
                  <a:schemeClr val="tx1"/>
                </a:solidFill>
              </a:rPr>
              <a:t> при трудоустройстве</a:t>
            </a:r>
          </a:p>
        </p:txBody>
      </p:sp>
    </p:spTree>
    <p:extLst>
      <p:ext uri="{BB962C8B-B14F-4D97-AF65-F5344CB8AC3E}">
        <p14:creationId xmlns:p14="http://schemas.microsoft.com/office/powerpoint/2010/main" val="7649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6845" y="1675151"/>
            <a:ext cx="10058400" cy="4126042"/>
          </a:xfrm>
        </p:spPr>
        <p:txBody>
          <a:bodyPr>
            <a:normAutofit/>
          </a:bodyPr>
          <a:lstStyle/>
          <a:p>
            <a:r>
              <a:rPr lang="ru-RU" dirty="0" err="1"/>
              <a:t>Самопрезентация</a:t>
            </a:r>
            <a:r>
              <a:rPr lang="ru-RU" dirty="0"/>
              <a:t> на личном собеседовании требует максимальной предварительной подготовки. Вам потребуется не только продумать рассказ о себе и ответы на самые популярные вопросы </a:t>
            </a:r>
            <a:r>
              <a:rPr lang="ru-RU" dirty="0" err="1"/>
              <a:t>эйчаров</a:t>
            </a:r>
            <a:r>
              <a:rPr lang="ru-RU" dirty="0"/>
              <a:t>, но и другие нюансы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sz="1800" dirty="0" smtClean="0"/>
              <a:t>НАПРИМЕР</a:t>
            </a:r>
            <a:r>
              <a:rPr lang="ru-RU" sz="1800" dirty="0"/>
              <a:t>:</a:t>
            </a:r>
          </a:p>
          <a:p>
            <a:r>
              <a:rPr lang="ru-RU" dirty="0"/>
              <a:t>как войти в кабинет, чтобы произвести нужное впечатление;</a:t>
            </a:r>
          </a:p>
          <a:p>
            <a:r>
              <a:rPr lang="ru-RU" dirty="0"/>
              <a:t>на какое место присесть;</a:t>
            </a:r>
          </a:p>
          <a:p>
            <a:r>
              <a:rPr lang="ru-RU" dirty="0"/>
              <a:t>кто должен первым начать беседу;</a:t>
            </a:r>
          </a:p>
          <a:p>
            <a:r>
              <a:rPr lang="ru-RU" dirty="0"/>
              <a:t>сколько вопросов уместно задать представителю работодателя;</a:t>
            </a:r>
          </a:p>
          <a:p>
            <a:r>
              <a:rPr lang="ru-RU" dirty="0"/>
              <a:t>как правильно закончить свое выступление.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4361" y="502171"/>
            <a:ext cx="10103369" cy="9144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>
                <a:solidFill>
                  <a:schemeClr val="tx1"/>
                </a:solidFill>
              </a:rPr>
              <a:t>Самопрезентация</a:t>
            </a:r>
            <a:r>
              <a:rPr lang="ru-RU" sz="3200" b="1" dirty="0">
                <a:solidFill>
                  <a:schemeClr val="tx1"/>
                </a:solidFill>
              </a:rPr>
              <a:t> для </a:t>
            </a:r>
            <a:r>
              <a:rPr lang="ru-RU" sz="3200" b="1" dirty="0" smtClean="0">
                <a:solidFill>
                  <a:schemeClr val="tx1"/>
                </a:solidFill>
              </a:rPr>
              <a:t>собеседования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317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1069" y="1618938"/>
            <a:ext cx="10058400" cy="4437088"/>
          </a:xfrm>
        </p:spPr>
        <p:txBody>
          <a:bodyPr>
            <a:normAutofit fontScale="92500"/>
          </a:bodyPr>
          <a:lstStyle/>
          <a:p>
            <a:endParaRPr lang="ru-RU" dirty="0"/>
          </a:p>
          <a:p>
            <a:r>
              <a:rPr lang="ru-RU" dirty="0"/>
              <a:t>Прийти вовремя, лучше с небольшим временным запасом.</a:t>
            </a:r>
          </a:p>
          <a:p>
            <a:r>
              <a:rPr lang="ru-RU" dirty="0"/>
              <a:t>Войти в кабинет спокойно, не врываясь и не замирая от стеснения в дверях.</a:t>
            </a:r>
          </a:p>
          <a:p>
            <a:r>
              <a:rPr lang="ru-RU" dirty="0"/>
              <a:t>Занять предложенное место.</a:t>
            </a:r>
          </a:p>
          <a:p>
            <a:r>
              <a:rPr lang="ru-RU" dirty="0"/>
              <a:t>Рассказ о себе уложить в 1-1,5 минуты.</a:t>
            </a:r>
          </a:p>
          <a:p>
            <a:r>
              <a:rPr lang="ru-RU" dirty="0"/>
              <a:t>Четко и обстоятельно ответить на вопросы </a:t>
            </a:r>
            <a:r>
              <a:rPr lang="ru-RU" dirty="0" err="1"/>
              <a:t>эйчара</a:t>
            </a:r>
            <a:r>
              <a:rPr lang="ru-RU" dirty="0"/>
              <a:t>.</a:t>
            </a:r>
          </a:p>
          <a:p>
            <a:r>
              <a:rPr lang="ru-RU" dirty="0"/>
              <a:t>Задать встречные вопросы, касающиеся должности и компании в целом.</a:t>
            </a:r>
          </a:p>
          <a:p>
            <a:r>
              <a:rPr lang="ru-RU" dirty="0"/>
              <a:t>Оставить резюме, распечатанное на бумаге и другие необходимые документы (портфолио, автобиографию).</a:t>
            </a:r>
          </a:p>
          <a:p>
            <a:r>
              <a:rPr lang="ru-RU" dirty="0"/>
              <a:t>Уточнить, когда можно позвонить и получить обратную связь.</a:t>
            </a:r>
          </a:p>
          <a:p>
            <a:r>
              <a:rPr lang="ru-RU" dirty="0"/>
              <a:t>Попрощаться и с достоинством удалиться.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94282" y="539646"/>
            <a:ext cx="9908497" cy="91440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Чтобы облегчить задачу, мы рекомендуем такую схему проведения презентации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11218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4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723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651" name="Group 2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235039"/>
              </p:ext>
            </p:extLst>
          </p:nvPr>
        </p:nvGraphicFramePr>
        <p:xfrm>
          <a:off x="406400" y="1295401"/>
          <a:ext cx="11277600" cy="5063408"/>
        </p:xfrm>
        <a:graphic>
          <a:graphicData uri="http://schemas.openxmlformats.org/drawingml/2006/table">
            <a:tbl>
              <a:tblPr/>
              <a:tblGrid>
                <a:gridCol w="5734324"/>
                <a:gridCol w="5543276"/>
              </a:tblGrid>
              <a:tr h="388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Corbel"/>
                        </a:rPr>
                        <a:t>НЕ  РЕКОМЕНДУЕТСЯ</a:t>
                      </a:r>
                    </a:p>
                  </a:txBody>
                  <a:tcPr marL="120000" marR="120000" marT="108000" marB="1080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Corbel"/>
                        </a:rPr>
                        <a:t>РЕКОМЕНДУЕТСЯ</a:t>
                      </a:r>
                    </a:p>
                  </a:txBody>
                  <a:tcPr marL="120000" marR="120000" marT="108000" marB="1080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Смотреть в пол  или потолок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Периодически смотреть в глаза присутствующим  (3 секунды)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Монотонная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реч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ь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Corbel"/>
                      </a:endParaRP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Эффективное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использование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cs typeface="Corbel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речевых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пауз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cs typeface="Corbel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Высокий темп речи,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отсутствие пауз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Использование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cs typeface="Corbel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различных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интонаций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cs typeface="Corbel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Тихий неуверенный голос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Сильный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 и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уверенный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голос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cs typeface="Corbel"/>
                      </a:endParaRP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Повторение одного  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того же жеста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Использование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+mn-lt"/>
                        <a:cs typeface="Corbel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разнообразных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жесто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в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Речевое высказывание,  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не обращенное  к  аудитории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Речевое высказывание, обращенное к аудитории (зрительный контакт)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Бесцельное передвижение по аудитории во время презентации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Продуманное движение во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время презентации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Отсутствие логической связи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при переходах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Использование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 «переходных» фраз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Высокий темп речи,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orbel"/>
                        </a:rPr>
                        <a:t>отсутствие пауз</a:t>
                      </a:r>
                    </a:p>
                  </a:txBody>
                  <a:tcPr marL="120000" marR="12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Четкое и краткое разъяснение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cs typeface="Corbel"/>
                        </a:rPr>
                        <a:t>всех позиций презентации</a:t>
                      </a:r>
                    </a:p>
                  </a:txBody>
                  <a:tcPr marL="120000" marR="12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31637" y="548690"/>
            <a:ext cx="774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/>
                <a:cs typeface="Arial"/>
              </a:rPr>
              <a:t>АНАЛИЗ  ПРЕЗЕНТАЦИЙ</a:t>
            </a:r>
            <a:endParaRPr lang="ru-RU" sz="28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026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0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Газетная бумага.thmx</Template>
  <TotalTime>448</TotalTime>
  <Words>537</Words>
  <Application>Microsoft Office PowerPoint</Application>
  <PresentationFormat>Произвольный</PresentationFormat>
  <Paragraphs>77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Самопрезентация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a_kostrykina</dc:creator>
  <cp:lastModifiedBy>Манойлова Наталья Михайловна</cp:lastModifiedBy>
  <cp:revision>39</cp:revision>
  <dcterms:created xsi:type="dcterms:W3CDTF">2016-10-18T12:31:45Z</dcterms:created>
  <dcterms:modified xsi:type="dcterms:W3CDTF">2022-06-14T10:52:29Z</dcterms:modified>
</cp:coreProperties>
</file>