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2"/>
  </p:notesMasterIdLst>
  <p:sldIdLst>
    <p:sldId id="256" r:id="rId2"/>
    <p:sldId id="258" r:id="rId3"/>
    <p:sldId id="286" r:id="rId4"/>
    <p:sldId id="276" r:id="rId5"/>
    <p:sldId id="277" r:id="rId6"/>
    <p:sldId id="278" r:id="rId7"/>
    <p:sldId id="279" r:id="rId8"/>
    <p:sldId id="282" r:id="rId9"/>
    <p:sldId id="280" r:id="rId10"/>
    <p:sldId id="28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latin typeface="Times New Roman" pitchFamily="18" charset="0"/>
                <a:cs typeface="Times New Roman" pitchFamily="18" charset="0"/>
              </a:defRPr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Сравнительный анализ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7.866218296352969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D54-453C-A571-147C12B884DF}"/>
                </c:ext>
              </c:extLst>
            </c:dLbl>
            <c:dLbl>
              <c:idx val="2"/>
              <c:layout>
                <c:manualLayout>
                  <c:x val="-1.1012705614894241E-2"/>
                  <c:y val="2.33916491444173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D54-453C-A571-147C12B884D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Общее кол-во, чел</c:v>
                </c:pt>
                <c:pt idx="1">
                  <c:v>Трудоустроенные, %</c:v>
                </c:pt>
                <c:pt idx="2">
                  <c:v>Из них получили разряд, %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161</c:v>
                </c:pt>
                <c:pt idx="1">
                  <c:v>66.5</c:v>
                </c:pt>
                <c:pt idx="2">
                  <c:v>24.3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431-4C7D-BC02-BF9C101BB9C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 год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1.5732436592706051E-3"/>
                  <c:y val="8.65491018343472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D54-453C-A571-147C12B884DF}"/>
                </c:ext>
              </c:extLst>
            </c:dLbl>
            <c:dLbl>
              <c:idx val="2"/>
              <c:layout>
                <c:manualLayout>
                  <c:x val="-7.866218296353026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D54-453C-A571-147C12B884D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Общее кол-во, чел</c:v>
                </c:pt>
                <c:pt idx="1">
                  <c:v>Трудоустроенные, %</c:v>
                </c:pt>
                <c:pt idx="2">
                  <c:v>Из них получили разряд, %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176</c:v>
                </c:pt>
                <c:pt idx="1">
                  <c:v>64.2</c:v>
                </c:pt>
                <c:pt idx="2">
                  <c:v>54.9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431-4C7D-BC02-BF9C101BB9C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2023 год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-4.7197309778118134E-3"/>
                  <c:y val="0.10292325623544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7.2219812117543844E-2"/>
                      <c:h val="5.250264859775351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BD54-453C-A571-147C12B884D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Общее кол-во, чел</c:v>
                </c:pt>
                <c:pt idx="1">
                  <c:v>Трудоустроенные, %</c:v>
                </c:pt>
                <c:pt idx="2">
                  <c:v>Из них получили разряд, %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193</c:v>
                </c:pt>
                <c:pt idx="1">
                  <c:v>64.2</c:v>
                </c:pt>
                <c:pt idx="2">
                  <c:v>58.9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7F3-4D10-A4DE-EC94F2869750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2024 год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3.1464873185413273E-3"/>
                  <c:y val="8.65491018343473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D54-453C-A571-147C12B884DF}"/>
                </c:ext>
              </c:extLst>
            </c:dLbl>
            <c:dLbl>
              <c:idx val="2"/>
              <c:layout>
                <c:manualLayout>
                  <c:x val="7.8662182963529104E-3"/>
                  <c:y val="2.33916491444181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D54-453C-A571-147C12B884D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Общее кол-во, чел</c:v>
                </c:pt>
                <c:pt idx="1">
                  <c:v>Трудоустроенные, %</c:v>
                </c:pt>
                <c:pt idx="2">
                  <c:v>Из них получили разряд, %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173</c:v>
                </c:pt>
                <c:pt idx="1">
                  <c:v>64.7</c:v>
                </c:pt>
                <c:pt idx="2">
                  <c:v>36.6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24A-46DC-9BBC-488B1B60E4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509248"/>
        <c:axId val="21510784"/>
      </c:barChart>
      <c:catAx>
        <c:axId val="215092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1510784"/>
        <c:crosses val="autoZero"/>
        <c:auto val="1"/>
        <c:lblAlgn val="ctr"/>
        <c:lblOffset val="100"/>
        <c:noMultiLvlLbl val="0"/>
      </c:catAx>
      <c:valAx>
        <c:axId val="2151078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2000" b="1" dirty="0">
                    <a:latin typeface="Times New Roman" pitchFamily="18" charset="0"/>
                    <a:cs typeface="Times New Roman" pitchFamily="18" charset="0"/>
                  </a:rPr>
                  <a:t>Кол-во студентов</a:t>
                </a:r>
              </a:p>
            </c:rich>
          </c:tx>
          <c:layout>
            <c:manualLayout>
              <c:xMode val="edge"/>
              <c:yMode val="edge"/>
              <c:x val="2.0452167570517883E-2"/>
              <c:y val="0.20501970055742147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150924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b="1" baseline="0">
                <a:latin typeface="Times New Roman" pitchFamily="18" charset="0"/>
              </a:defRPr>
            </a:pPr>
            <a:endParaRPr lang="ru-RU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Удовлетворенность</a:t>
            </a:r>
            <a:r>
              <a:rPr lang="ru-RU" baseline="0" dirty="0"/>
              <a:t> </a:t>
            </a:r>
            <a:r>
              <a:rPr lang="ru-RU" dirty="0"/>
              <a:t>студентов 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Кол-во, чел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Местом прохождения</c:v>
                </c:pt>
                <c:pt idx="1">
                  <c:v>Теор.знаниями</c:v>
                </c:pt>
                <c:pt idx="2">
                  <c:v>Проф.навыками</c:v>
                </c:pt>
                <c:pt idx="3">
                  <c:v>Испытывали трудности</c:v>
                </c:pt>
                <c:pt idx="4">
                  <c:v>Труд-во после учебы</c:v>
                </c:pt>
                <c:pt idx="5">
                  <c:v>Контроль ЮУМК</c:v>
                </c:pt>
                <c:pt idx="6">
                  <c:v>Получали ЗП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151</c:v>
                </c:pt>
                <c:pt idx="1">
                  <c:v>140</c:v>
                </c:pt>
                <c:pt idx="2">
                  <c:v>132</c:v>
                </c:pt>
                <c:pt idx="3">
                  <c:v>50</c:v>
                </c:pt>
                <c:pt idx="4">
                  <c:v>93</c:v>
                </c:pt>
                <c:pt idx="5">
                  <c:v>122</c:v>
                </c:pt>
                <c:pt idx="6">
                  <c:v>111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952-438E-B74E-50B13197F49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Удовлетворенность, %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Местом прохождения</c:v>
                </c:pt>
                <c:pt idx="1">
                  <c:v>Теор.знаниями</c:v>
                </c:pt>
                <c:pt idx="2">
                  <c:v>Проф.навыками</c:v>
                </c:pt>
                <c:pt idx="3">
                  <c:v>Испытывали трудности</c:v>
                </c:pt>
                <c:pt idx="4">
                  <c:v>Труд-во после учебы</c:v>
                </c:pt>
                <c:pt idx="5">
                  <c:v>Контроль ЮУМК</c:v>
                </c:pt>
                <c:pt idx="6">
                  <c:v>Получали ЗП</c:v>
                </c:pt>
              </c:strCache>
            </c:strRef>
          </c:cat>
          <c:val>
            <c:numRef>
              <c:f>Лист1!$C$2:$C$8</c:f>
              <c:numCache>
                <c:formatCode>0</c:formatCode>
                <c:ptCount val="7"/>
                <c:pt idx="0">
                  <c:v>96.178343949044589</c:v>
                </c:pt>
                <c:pt idx="1">
                  <c:v>89.17197452229297</c:v>
                </c:pt>
                <c:pt idx="2">
                  <c:v>84.076433121019079</c:v>
                </c:pt>
                <c:pt idx="3">
                  <c:v>31.847133757961782</c:v>
                </c:pt>
                <c:pt idx="4">
                  <c:v>59.235668789808912</c:v>
                </c:pt>
                <c:pt idx="5">
                  <c:v>77.70700636942675</c:v>
                </c:pt>
                <c:pt idx="6">
                  <c:v>70.70063694267516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952-438E-B74E-50B13197F49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-25"/>
        <c:axId val="21976960"/>
        <c:axId val="27816320"/>
      </c:barChart>
      <c:catAx>
        <c:axId val="219769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7816320"/>
        <c:crosses val="autoZero"/>
        <c:auto val="1"/>
        <c:lblAlgn val="ctr"/>
        <c:lblOffset val="100"/>
        <c:noMultiLvlLbl val="0"/>
      </c:catAx>
      <c:valAx>
        <c:axId val="278163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197696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Степень удовлетворенности студентов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"1"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Взаимоотношениями с наставником от проф.орг.</c:v>
                </c:pt>
                <c:pt idx="1">
                  <c:v>Практики в целом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C34-4301-B94C-B3F398C7F3C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"2"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Взаимоотношениями с наставником от проф.орг.</c:v>
                </c:pt>
                <c:pt idx="1">
                  <c:v>Практики в целом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10</c:v>
                </c:pt>
                <c:pt idx="1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C34-4301-B94C-B3F398C7F3C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"3"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Взаимоотношениями с наставником от проф.орг.</c:v>
                </c:pt>
                <c:pt idx="1">
                  <c:v>Практики в целом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25</c:v>
                </c:pt>
                <c:pt idx="1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C34-4301-B94C-B3F398C7F3C9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"4"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Взаимоотношениями с наставником от проф.орг.</c:v>
                </c:pt>
                <c:pt idx="1">
                  <c:v>Практики в целом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20</c:v>
                </c:pt>
                <c:pt idx="1">
                  <c:v>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C34-4301-B94C-B3F398C7F3C9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"5"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Взаимоотношениями с наставником от проф.орг.</c:v>
                </c:pt>
                <c:pt idx="1">
                  <c:v>Практики в целом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120</c:v>
                </c:pt>
                <c:pt idx="1">
                  <c:v>115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C34-4301-B94C-B3F398C7F3C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-25"/>
        <c:axId val="29794304"/>
        <c:axId val="29795840"/>
      </c:barChart>
      <c:catAx>
        <c:axId val="297943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9795840"/>
        <c:crosses val="autoZero"/>
        <c:auto val="1"/>
        <c:lblAlgn val="ctr"/>
        <c:lblOffset val="100"/>
        <c:noMultiLvlLbl val="0"/>
      </c:catAx>
      <c:valAx>
        <c:axId val="2979584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979430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0.18718</cdr:x>
      <cdr:y>0.32226</cdr:y>
    </cdr:from>
    <cdr:to>
      <cdr:x>0.23932</cdr:x>
      <cdr:y>0.40744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551116" y="1634524"/>
          <a:ext cx="432048" cy="4320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0.30883</cdr:x>
      <cdr:y>0.32226</cdr:y>
    </cdr:from>
    <cdr:to>
      <cdr:x>0.36097</cdr:x>
      <cdr:y>0.40744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2559228" y="1634524"/>
          <a:ext cx="432048" cy="4320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0.42921</cdr:x>
      <cdr:y>0.33645</cdr:y>
    </cdr:from>
    <cdr:to>
      <cdr:x>0.48134</cdr:x>
      <cdr:y>0.42164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556759" y="1706532"/>
          <a:ext cx="432048" cy="4320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0.55214</cdr:x>
      <cdr:y>0.42164</cdr:y>
    </cdr:from>
    <cdr:to>
      <cdr:x>0.60427</cdr:x>
      <cdr:y>0.49262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4575478" y="2138580"/>
          <a:ext cx="431991" cy="3600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0.67379</cdr:x>
      <cdr:y>0.41767</cdr:y>
    </cdr:from>
    <cdr:to>
      <cdr:x>0.72593</cdr:x>
      <cdr:y>0.50285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5583564" y="2118444"/>
          <a:ext cx="432075" cy="432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0.79544</cdr:x>
      <cdr:y>0.30806</cdr:y>
    </cdr:from>
    <cdr:to>
      <cdr:x>0.84758</cdr:x>
      <cdr:y>0.39324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6591676" y="1562516"/>
          <a:ext cx="432048" cy="4320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0.18718</cdr:x>
      <cdr:y>0.45003</cdr:y>
    </cdr:from>
    <cdr:to>
      <cdr:x>0.30883</cdr:x>
      <cdr:y>0.53521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51116" y="2282596"/>
          <a:ext cx="100811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>
              <a:solidFill>
                <a:schemeClr val="tx1"/>
              </a:solidFill>
            </a:rPr>
            <a:t>4,5%</a:t>
          </a:r>
        </a:p>
      </cdr:txBody>
    </cdr:sp>
  </cdr:relSizeAnchor>
  <cdr:relSizeAnchor xmlns:cdr="http://schemas.openxmlformats.org/drawingml/2006/chartDrawing">
    <cdr:from>
      <cdr:x>0.66331</cdr:x>
      <cdr:y>0.45003</cdr:y>
    </cdr:from>
    <cdr:to>
      <cdr:x>0.78496</cdr:x>
      <cdr:y>0.53521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496736" y="2282596"/>
          <a:ext cx="100811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b="1" dirty="0">
              <a:solidFill>
                <a:schemeClr val="tx1"/>
              </a:solidFill>
            </a:rPr>
            <a:t>4,3%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022B4-CC80-4678-8CD3-7D09AA10DF3C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A7FE6E-1D99-490E-A299-2DC5071C29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542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7FE6E-1D99-490E-A299-2DC5071C291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382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7FE6E-1D99-490E-A299-2DC5071C291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977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7FE6E-1D99-490E-A299-2DC5071C291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412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36D-9AB6-472F-9A53-5767D06C0282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D908-26D8-44E5-AAF4-1A1BE0E60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36D-9AB6-472F-9A53-5767D06C0282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D908-26D8-44E5-AAF4-1A1BE0E60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36D-9AB6-472F-9A53-5767D06C0282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D908-26D8-44E5-AAF4-1A1BE0E60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36D-9AB6-472F-9A53-5767D06C0282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D908-26D8-44E5-AAF4-1A1BE0E60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36D-9AB6-472F-9A53-5767D06C0282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D908-26D8-44E5-AAF4-1A1BE0E60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36D-9AB6-472F-9A53-5767D06C0282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D908-26D8-44E5-AAF4-1A1BE0E60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36D-9AB6-472F-9A53-5767D06C0282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D908-26D8-44E5-AAF4-1A1BE0E60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36D-9AB6-472F-9A53-5767D06C0282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D908-26D8-44E5-AAF4-1A1BE0E60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36D-9AB6-472F-9A53-5767D06C0282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D908-26D8-44E5-AAF4-1A1BE0E60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36D-9AB6-472F-9A53-5767D06C0282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D908-26D8-44E5-AAF4-1A1BE0E60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36D-9AB6-472F-9A53-5767D06C0282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D908-26D8-44E5-AAF4-1A1BE0E606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93E636D-9AB6-472F-9A53-5767D06C0282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B0ED908-26D8-44E5-AAF4-1A1BE0E60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836712"/>
            <a:ext cx="8715280" cy="5643602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/>
            </a:r>
            <a:br>
              <a:rPr lang="ru-RU" sz="6000" b="1" dirty="0">
                <a:solidFill>
                  <a:schemeClr val="tx1"/>
                </a:solidFill>
              </a:rPr>
            </a:br>
            <a:r>
              <a:rPr lang="ru-RU" sz="6000" dirty="0">
                <a:solidFill>
                  <a:schemeClr val="tx1"/>
                </a:solidFill>
              </a:rPr>
              <a:t/>
            </a:r>
            <a:br>
              <a:rPr lang="ru-RU" sz="6000" dirty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/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>
                <a:solidFill>
                  <a:schemeClr val="tx1"/>
                </a:solidFill>
              </a:rPr>
              <a:t/>
            </a:r>
            <a:br>
              <a:rPr lang="ru-RU" sz="6000" dirty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анкетирование </a:t>
            </a:r>
            <a:r>
              <a:rPr lang="ru-RU" sz="6000" dirty="0" smtClean="0">
                <a:solidFill>
                  <a:schemeClr val="tx1"/>
                </a:solidFill>
              </a:rPr>
              <a:t>студентов</a:t>
            </a:r>
            <a:r>
              <a:rPr lang="ru-RU" sz="4000" b="1" dirty="0" smtClean="0">
                <a:solidFill>
                  <a:schemeClr val="tx1"/>
                </a:solidFill>
              </a:rPr>
              <a:t> </a:t>
            </a:r>
            <a:r>
              <a:rPr lang="ru-RU" sz="4000" b="1" dirty="0">
                <a:solidFill>
                  <a:schemeClr val="tx1"/>
                </a:solidFill>
              </a:rPr>
              <a:t/>
            </a:r>
            <a:br>
              <a:rPr lang="ru-RU" sz="4000" b="1" dirty="0">
                <a:solidFill>
                  <a:schemeClr val="tx1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>по итогам </a:t>
            </a:r>
            <a:br>
              <a:rPr lang="ru-RU" sz="3200" b="1" dirty="0">
                <a:solidFill>
                  <a:schemeClr val="tx1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>производственной практики студентов 4 курса</a:t>
            </a:r>
            <a:br>
              <a:rPr lang="ru-RU" sz="3200" b="1" dirty="0">
                <a:solidFill>
                  <a:schemeClr val="tx1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>металлургического комплекса </a:t>
            </a:r>
            <a:r>
              <a:rPr lang="ru-RU" sz="3200" dirty="0">
                <a:solidFill>
                  <a:schemeClr val="tx1"/>
                </a:solidFill>
              </a:rPr>
              <a:t>ГБПОУ </a:t>
            </a:r>
            <a:r>
              <a:rPr lang="ru-RU" sz="3200" b="1">
                <a:solidFill>
                  <a:schemeClr val="tx1"/>
                </a:solidFill>
              </a:rPr>
              <a:t>ЮУМК </a:t>
            </a:r>
            <a:r>
              <a:rPr lang="ru-RU" sz="4800" b="1" dirty="0">
                <a:solidFill>
                  <a:schemeClr val="tx1"/>
                </a:solidFill>
              </a:rPr>
              <a:t/>
            </a:r>
            <a:br>
              <a:rPr lang="ru-RU" sz="4800" b="1" dirty="0">
                <a:solidFill>
                  <a:schemeClr val="tx1"/>
                </a:solidFill>
              </a:rPr>
            </a:br>
            <a:r>
              <a:rPr lang="ru-RU" sz="4800" b="1" dirty="0" smtClean="0">
                <a:solidFill>
                  <a:schemeClr val="tx1"/>
                </a:solidFill>
              </a:rPr>
              <a:t>за </a:t>
            </a:r>
            <a:r>
              <a:rPr lang="ru-RU" sz="4800" b="1" smtClean="0">
                <a:solidFill>
                  <a:schemeClr val="tx1"/>
                </a:solidFill>
              </a:rPr>
              <a:t>2024 </a:t>
            </a:r>
            <a:r>
              <a:rPr lang="ru-RU" sz="4800" b="1" smtClean="0">
                <a:solidFill>
                  <a:schemeClr val="tx1"/>
                </a:solidFill>
              </a:rPr>
              <a:t>год </a:t>
            </a:r>
            <a:r>
              <a:rPr lang="ru-RU" sz="4800" smtClean="0">
                <a:solidFill>
                  <a:schemeClr val="tx1"/>
                </a:solidFill>
              </a:rPr>
              <a:t> </a:t>
            </a:r>
            <a:r>
              <a:rPr lang="ru-RU" sz="4800" dirty="0">
                <a:solidFill>
                  <a:schemeClr val="tx1"/>
                </a:solidFill>
              </a:rPr>
              <a:t/>
            </a:r>
            <a:br>
              <a:rPr lang="ru-RU" sz="4800" dirty="0">
                <a:solidFill>
                  <a:schemeClr val="tx1"/>
                </a:solidFill>
              </a:rPr>
            </a:b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22956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Действующие договора с предприятиями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1500174"/>
            <a:ext cx="8286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ПАО «Челябинский металлургический комбинат»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АО «Челябинский цинковый завод»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 ПАО «Уральская кузница»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 ООО «Мечел-Кокс»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5. ООО «Мечел-материалы»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6. ООО «Мечел-Энерго»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7. АО «Челябинский электрометаллургический комбинат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(на пролонгации)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8. ООО «ТУЛАЧЕРМЕТ-СТАЛЬ»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9. АО «Челябинский механический завод»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10. ООО «Челябинский завод мобильных энергоустановок и конструкций»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11. Министерство информационных технологий, связи и цифрового развития Челябинской области -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НОВЫЙ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12. АО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Желдорреммаш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-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НОВЫЙ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13. ООО «ЮЖУРАЛПАК» -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НОВЫЙ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14. АО «Челябинский завод металлоконструкций» -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НОВЫЙ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15. АО «Соединительные отводы трубопроводов» -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НОВЫЙ</a:t>
            </a:r>
          </a:p>
        </p:txBody>
      </p:sp>
    </p:spTree>
    <p:extLst>
      <p:ext uri="{BB962C8B-B14F-4D97-AF65-F5344CB8AC3E}">
        <p14:creationId xmlns:p14="http://schemas.microsoft.com/office/powerpoint/2010/main" val="3239056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949" y="537305"/>
            <a:ext cx="8219256" cy="42862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Анализ прохождения производственной практики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038355"/>
              </p:ext>
            </p:extLst>
          </p:nvPr>
        </p:nvGraphicFramePr>
        <p:xfrm>
          <a:off x="457287" y="980728"/>
          <a:ext cx="8219257" cy="4925734"/>
        </p:xfrm>
        <a:graphic>
          <a:graphicData uri="http://schemas.openxmlformats.org/drawingml/2006/table">
            <a:tbl>
              <a:tblPr/>
              <a:tblGrid>
                <a:gridCol w="5143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765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861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19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6987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73037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5346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Группа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Общее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>
                          <a:latin typeface="Times New Roman"/>
                          <a:ea typeface="Calibri"/>
                          <a:cs typeface="Times New Roman"/>
                        </a:rPr>
                        <a:t> к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ол-во студентов в группе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Трудоустроенные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Нетрудоустроенные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Получившие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удостоверение</a:t>
                      </a:r>
                      <a:r>
                        <a:rPr lang="ru-RU" sz="1800" b="1" baseline="0" dirty="0">
                          <a:latin typeface="Times New Roman"/>
                          <a:ea typeface="Calibri"/>
                          <a:cs typeface="Times New Roman"/>
                        </a:rPr>
                        <a:t> о присвоении разряда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ЧМ-401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2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ОД-401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2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МР-401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2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ГП-401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2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ТЭ-401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2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ОС-401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2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-401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2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-402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2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195981182"/>
              </p:ext>
            </p:extLst>
          </p:nvPr>
        </p:nvGraphicFramePr>
        <p:xfrm>
          <a:off x="535753" y="404664"/>
          <a:ext cx="8072494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5536" y="5949280"/>
            <a:ext cx="82127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специальности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работают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студента 4 курса, что составляет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35,8%.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4286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Места прохождения практики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1000108"/>
            <a:ext cx="8286808" cy="44012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ПАО «Челябинский металлургический комбинат» </a:t>
            </a:r>
          </a:p>
          <a:p>
            <a:r>
              <a:rPr lang="ru-RU" sz="28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АО «Челябинский цинковый завод»</a:t>
            </a:r>
          </a:p>
          <a:p>
            <a:r>
              <a:rPr lang="ru-RU" sz="28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ООО «Мечел-Энерго» </a:t>
            </a:r>
          </a:p>
          <a:p>
            <a:r>
              <a:rPr lang="ru-RU" sz="28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ООО «Мечел-Кокс» </a:t>
            </a:r>
          </a:p>
          <a:p>
            <a:r>
              <a:rPr lang="ru-RU" sz="28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ООО «КСМО «Компонент», ПАО «Уральская кузница», ПАО «ЧКПЗ», ООО </a:t>
            </a:r>
            <a:r>
              <a:rPr lang="ru-RU" sz="2800" b="1" dirty="0" err="1">
                <a:ln>
                  <a:solidFill>
                    <a:schemeClr val="accent3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Анкас</a:t>
            </a:r>
            <a:r>
              <a:rPr lang="ru-RU" sz="28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8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ООО «</a:t>
            </a:r>
            <a:r>
              <a:rPr lang="ru-RU" sz="2800" b="1" dirty="0" err="1">
                <a:ln>
                  <a:solidFill>
                    <a:schemeClr val="accent3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Ланвер</a:t>
            </a:r>
            <a:r>
              <a:rPr lang="ru-RU" sz="28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», ООО «ИНСИ стальные конструкции», АО ЧСП «</a:t>
            </a:r>
            <a:r>
              <a:rPr lang="ru-RU" sz="2800" b="1" dirty="0" err="1">
                <a:ln>
                  <a:solidFill>
                    <a:schemeClr val="accent3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Свэчел</a:t>
            </a:r>
            <a:r>
              <a:rPr lang="ru-RU" sz="2800" b="1" dirty="0">
                <a:ln>
                  <a:solidFill>
                    <a:schemeClr val="accent3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», школы, ИП</a:t>
            </a:r>
          </a:p>
          <a:p>
            <a:endParaRPr lang="ru-RU" sz="2800" b="1" dirty="0">
              <a:ln>
                <a:solidFill>
                  <a:schemeClr val="accent3">
                    <a:lumMod val="75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1">
            <a:extLst>
              <a:ext uri="{FF2B5EF4-FFF2-40B4-BE49-F238E27FC236}">
                <a16:creationId xmlns:a16="http://schemas.microsoft.com/office/drawing/2014/main" xmlns="" id="{A908DC2D-A36A-4A7F-A4D6-A3BBABD8D13C}"/>
              </a:ext>
            </a:extLst>
          </p:cNvPr>
          <p:cNvGrpSpPr/>
          <p:nvPr/>
        </p:nvGrpSpPr>
        <p:grpSpPr>
          <a:xfrm>
            <a:off x="2143108" y="2500306"/>
            <a:ext cx="3143272" cy="642942"/>
            <a:chOff x="1832146" y="1840455"/>
            <a:chExt cx="3892427" cy="827075"/>
          </a:xfrm>
          <a:solidFill>
            <a:schemeClr val="bg1">
              <a:lumMod val="75000"/>
            </a:schemeClr>
          </a:solidFill>
        </p:grpSpPr>
        <p:sp>
          <p:nvSpPr>
            <p:cNvPr id="5" name="Round Same Side Corner Rectangle 8">
              <a:extLst>
                <a:ext uri="{FF2B5EF4-FFF2-40B4-BE49-F238E27FC236}">
                  <a16:creationId xmlns:a16="http://schemas.microsoft.com/office/drawing/2014/main" xmlns="" id="{1A01B555-A9E6-4A53-9E54-FE4187B5656D}"/>
                </a:ext>
              </a:extLst>
            </p:cNvPr>
            <p:cNvSpPr/>
            <p:nvPr/>
          </p:nvSpPr>
          <p:spPr>
            <a:xfrm>
              <a:off x="1832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" name="Round Same Side Corner Rectangle 8">
              <a:extLst>
                <a:ext uri="{FF2B5EF4-FFF2-40B4-BE49-F238E27FC236}">
                  <a16:creationId xmlns:a16="http://schemas.microsoft.com/office/drawing/2014/main" xmlns="" id="{D41C463A-0F05-438B-A15F-9405C8392319}"/>
                </a:ext>
              </a:extLst>
            </p:cNvPr>
            <p:cNvSpPr/>
            <p:nvPr/>
          </p:nvSpPr>
          <p:spPr>
            <a:xfrm>
              <a:off x="2229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7" name="Round Same Side Corner Rectangle 8">
              <a:extLst>
                <a:ext uri="{FF2B5EF4-FFF2-40B4-BE49-F238E27FC236}">
                  <a16:creationId xmlns:a16="http://schemas.microsoft.com/office/drawing/2014/main" xmlns="" id="{A39CE52F-718D-43E3-95CE-C2AAFF192AE2}"/>
                </a:ext>
              </a:extLst>
            </p:cNvPr>
            <p:cNvSpPr/>
            <p:nvPr/>
          </p:nvSpPr>
          <p:spPr>
            <a:xfrm>
              <a:off x="2627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8" name="Round Same Side Corner Rectangle 8">
              <a:extLst>
                <a:ext uri="{FF2B5EF4-FFF2-40B4-BE49-F238E27FC236}">
                  <a16:creationId xmlns:a16="http://schemas.microsoft.com/office/drawing/2014/main" xmlns="" id="{93905BE8-13C4-4420-B234-2E9BAC125A19}"/>
                </a:ext>
              </a:extLst>
            </p:cNvPr>
            <p:cNvSpPr/>
            <p:nvPr/>
          </p:nvSpPr>
          <p:spPr>
            <a:xfrm>
              <a:off x="3024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9" name="Round Same Side Corner Rectangle 8">
              <a:extLst>
                <a:ext uri="{FF2B5EF4-FFF2-40B4-BE49-F238E27FC236}">
                  <a16:creationId xmlns:a16="http://schemas.microsoft.com/office/drawing/2014/main" xmlns="" id="{5C52C68F-FA86-47CA-A3EB-8499DBD72E3D}"/>
                </a:ext>
              </a:extLst>
            </p:cNvPr>
            <p:cNvSpPr/>
            <p:nvPr/>
          </p:nvSpPr>
          <p:spPr>
            <a:xfrm>
              <a:off x="34225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0" name="Round Same Side Corner Rectangle 8">
              <a:extLst>
                <a:ext uri="{FF2B5EF4-FFF2-40B4-BE49-F238E27FC236}">
                  <a16:creationId xmlns:a16="http://schemas.microsoft.com/office/drawing/2014/main" xmlns="" id="{01892CCF-A61F-424C-A633-B494C80CB7A9}"/>
                </a:ext>
              </a:extLst>
            </p:cNvPr>
            <p:cNvSpPr/>
            <p:nvPr/>
          </p:nvSpPr>
          <p:spPr>
            <a:xfrm>
              <a:off x="3820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1" name="Round Same Side Corner Rectangle 8">
              <a:extLst>
                <a:ext uri="{FF2B5EF4-FFF2-40B4-BE49-F238E27FC236}">
                  <a16:creationId xmlns:a16="http://schemas.microsoft.com/office/drawing/2014/main" xmlns="" id="{BA3B04BE-E7E0-4DB8-A444-FA27FFA8862B}"/>
                </a:ext>
              </a:extLst>
            </p:cNvPr>
            <p:cNvSpPr/>
            <p:nvPr/>
          </p:nvSpPr>
          <p:spPr>
            <a:xfrm>
              <a:off x="4217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2" name="Round Same Side Corner Rectangle 8">
              <a:extLst>
                <a:ext uri="{FF2B5EF4-FFF2-40B4-BE49-F238E27FC236}">
                  <a16:creationId xmlns:a16="http://schemas.microsoft.com/office/drawing/2014/main" xmlns="" id="{38B11529-6501-4521-8D14-50AE31BF1DDD}"/>
                </a:ext>
              </a:extLst>
            </p:cNvPr>
            <p:cNvSpPr/>
            <p:nvPr/>
          </p:nvSpPr>
          <p:spPr>
            <a:xfrm>
              <a:off x="4615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3" name="Round Same Side Corner Rectangle 8">
              <a:extLst>
                <a:ext uri="{FF2B5EF4-FFF2-40B4-BE49-F238E27FC236}">
                  <a16:creationId xmlns:a16="http://schemas.microsoft.com/office/drawing/2014/main" xmlns="" id="{8C5DC27E-66D9-4B9E-8934-66BF0A19567F}"/>
                </a:ext>
              </a:extLst>
            </p:cNvPr>
            <p:cNvSpPr/>
            <p:nvPr/>
          </p:nvSpPr>
          <p:spPr>
            <a:xfrm>
              <a:off x="5012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4" name="Round Same Side Corner Rectangle 8">
              <a:extLst>
                <a:ext uri="{FF2B5EF4-FFF2-40B4-BE49-F238E27FC236}">
                  <a16:creationId xmlns:a16="http://schemas.microsoft.com/office/drawing/2014/main" xmlns="" id="{E397030C-D8C4-4797-9603-D3EEB472BC96}"/>
                </a:ext>
              </a:extLst>
            </p:cNvPr>
            <p:cNvSpPr/>
            <p:nvPr/>
          </p:nvSpPr>
          <p:spPr>
            <a:xfrm>
              <a:off x="541054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3" name="그룹 90">
            <a:extLst>
              <a:ext uri="{FF2B5EF4-FFF2-40B4-BE49-F238E27FC236}">
                <a16:creationId xmlns:a16="http://schemas.microsoft.com/office/drawing/2014/main" xmlns="" id="{C49F0A73-6A09-451F-AE17-CD113356C9B8}"/>
              </a:ext>
            </a:extLst>
          </p:cNvPr>
          <p:cNvGrpSpPr/>
          <p:nvPr/>
        </p:nvGrpSpPr>
        <p:grpSpPr>
          <a:xfrm>
            <a:off x="2143108" y="4857760"/>
            <a:ext cx="3143272" cy="642942"/>
            <a:chOff x="1832146" y="1840455"/>
            <a:chExt cx="3892427" cy="827075"/>
          </a:xfrm>
          <a:solidFill>
            <a:schemeClr val="bg1">
              <a:lumMod val="75000"/>
            </a:schemeClr>
          </a:solidFill>
        </p:grpSpPr>
        <p:sp>
          <p:nvSpPr>
            <p:cNvPr id="16" name="Round Same Side Corner Rectangle 8">
              <a:extLst>
                <a:ext uri="{FF2B5EF4-FFF2-40B4-BE49-F238E27FC236}">
                  <a16:creationId xmlns:a16="http://schemas.microsoft.com/office/drawing/2014/main" xmlns="" id="{0D3C6724-F3B2-41CC-ACB6-E62260096A43}"/>
                </a:ext>
              </a:extLst>
            </p:cNvPr>
            <p:cNvSpPr/>
            <p:nvPr/>
          </p:nvSpPr>
          <p:spPr>
            <a:xfrm>
              <a:off x="1832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7" name="Round Same Side Corner Rectangle 8">
              <a:extLst>
                <a:ext uri="{FF2B5EF4-FFF2-40B4-BE49-F238E27FC236}">
                  <a16:creationId xmlns:a16="http://schemas.microsoft.com/office/drawing/2014/main" xmlns="" id="{71ED05C2-E868-4345-8F53-3C5BDBB1F274}"/>
                </a:ext>
              </a:extLst>
            </p:cNvPr>
            <p:cNvSpPr/>
            <p:nvPr/>
          </p:nvSpPr>
          <p:spPr>
            <a:xfrm>
              <a:off x="2229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8" name="Round Same Side Corner Rectangle 8">
              <a:extLst>
                <a:ext uri="{FF2B5EF4-FFF2-40B4-BE49-F238E27FC236}">
                  <a16:creationId xmlns:a16="http://schemas.microsoft.com/office/drawing/2014/main" xmlns="" id="{4D1A1CEC-2247-4F7D-8B7D-C8A31DDEDB78}"/>
                </a:ext>
              </a:extLst>
            </p:cNvPr>
            <p:cNvSpPr/>
            <p:nvPr/>
          </p:nvSpPr>
          <p:spPr>
            <a:xfrm>
              <a:off x="2627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9" name="Round Same Side Corner Rectangle 8">
              <a:extLst>
                <a:ext uri="{FF2B5EF4-FFF2-40B4-BE49-F238E27FC236}">
                  <a16:creationId xmlns:a16="http://schemas.microsoft.com/office/drawing/2014/main" xmlns="" id="{DBF0BBC2-A235-4A42-92DE-8D986A5A4C1F}"/>
                </a:ext>
              </a:extLst>
            </p:cNvPr>
            <p:cNvSpPr/>
            <p:nvPr/>
          </p:nvSpPr>
          <p:spPr>
            <a:xfrm>
              <a:off x="3024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0" name="Round Same Side Corner Rectangle 8">
              <a:extLst>
                <a:ext uri="{FF2B5EF4-FFF2-40B4-BE49-F238E27FC236}">
                  <a16:creationId xmlns:a16="http://schemas.microsoft.com/office/drawing/2014/main" xmlns="" id="{5E00C79F-F6DA-425F-B9A1-33AB829707E5}"/>
                </a:ext>
              </a:extLst>
            </p:cNvPr>
            <p:cNvSpPr/>
            <p:nvPr/>
          </p:nvSpPr>
          <p:spPr>
            <a:xfrm>
              <a:off x="34225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1" name="Round Same Side Corner Rectangle 8">
              <a:extLst>
                <a:ext uri="{FF2B5EF4-FFF2-40B4-BE49-F238E27FC236}">
                  <a16:creationId xmlns:a16="http://schemas.microsoft.com/office/drawing/2014/main" xmlns="" id="{0D61BDCA-CFD0-46EB-BAA1-84E0432765CA}"/>
                </a:ext>
              </a:extLst>
            </p:cNvPr>
            <p:cNvSpPr/>
            <p:nvPr/>
          </p:nvSpPr>
          <p:spPr>
            <a:xfrm>
              <a:off x="3820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2" name="Round Same Side Corner Rectangle 8">
              <a:extLst>
                <a:ext uri="{FF2B5EF4-FFF2-40B4-BE49-F238E27FC236}">
                  <a16:creationId xmlns:a16="http://schemas.microsoft.com/office/drawing/2014/main" xmlns="" id="{058E6C32-7EC9-465C-9B48-15E2524157D5}"/>
                </a:ext>
              </a:extLst>
            </p:cNvPr>
            <p:cNvSpPr/>
            <p:nvPr/>
          </p:nvSpPr>
          <p:spPr>
            <a:xfrm>
              <a:off x="4217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3" name="Round Same Side Corner Rectangle 8">
              <a:extLst>
                <a:ext uri="{FF2B5EF4-FFF2-40B4-BE49-F238E27FC236}">
                  <a16:creationId xmlns:a16="http://schemas.microsoft.com/office/drawing/2014/main" xmlns="" id="{27A21FA6-CE68-4B5E-B898-506A5652E01F}"/>
                </a:ext>
              </a:extLst>
            </p:cNvPr>
            <p:cNvSpPr/>
            <p:nvPr/>
          </p:nvSpPr>
          <p:spPr>
            <a:xfrm>
              <a:off x="4594416" y="1840455"/>
              <a:ext cx="314029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4" name="Round Same Side Corner Rectangle 8">
              <a:extLst>
                <a:ext uri="{FF2B5EF4-FFF2-40B4-BE49-F238E27FC236}">
                  <a16:creationId xmlns:a16="http://schemas.microsoft.com/office/drawing/2014/main" xmlns="" id="{6EB3A8D2-5143-469E-A80C-25B57139990C}"/>
                </a:ext>
              </a:extLst>
            </p:cNvPr>
            <p:cNvSpPr/>
            <p:nvPr/>
          </p:nvSpPr>
          <p:spPr>
            <a:xfrm>
              <a:off x="5012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5" name="Round Same Side Corner Rectangle 8">
              <a:extLst>
                <a:ext uri="{FF2B5EF4-FFF2-40B4-BE49-F238E27FC236}">
                  <a16:creationId xmlns:a16="http://schemas.microsoft.com/office/drawing/2014/main" xmlns="" id="{CCAB275D-EAAE-4BF8-8026-368E671A29D9}"/>
                </a:ext>
              </a:extLst>
            </p:cNvPr>
            <p:cNvSpPr/>
            <p:nvPr/>
          </p:nvSpPr>
          <p:spPr>
            <a:xfrm>
              <a:off x="541054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4" name="그룹 112">
            <a:extLst>
              <a:ext uri="{FF2B5EF4-FFF2-40B4-BE49-F238E27FC236}">
                <a16:creationId xmlns:a16="http://schemas.microsoft.com/office/drawing/2014/main" xmlns="" id="{16FB677E-5FDB-4CE9-A557-09CACED88328}"/>
              </a:ext>
            </a:extLst>
          </p:cNvPr>
          <p:cNvGrpSpPr/>
          <p:nvPr/>
        </p:nvGrpSpPr>
        <p:grpSpPr>
          <a:xfrm>
            <a:off x="2143108" y="4071942"/>
            <a:ext cx="3143272" cy="642942"/>
            <a:chOff x="1832146" y="1840455"/>
            <a:chExt cx="3892427" cy="827075"/>
          </a:xfrm>
          <a:solidFill>
            <a:schemeClr val="bg1">
              <a:lumMod val="75000"/>
            </a:schemeClr>
          </a:solidFill>
        </p:grpSpPr>
        <p:sp>
          <p:nvSpPr>
            <p:cNvPr id="27" name="Round Same Side Corner Rectangle 8">
              <a:extLst>
                <a:ext uri="{FF2B5EF4-FFF2-40B4-BE49-F238E27FC236}">
                  <a16:creationId xmlns:a16="http://schemas.microsoft.com/office/drawing/2014/main" xmlns="" id="{84CC9696-CB70-4B4F-A7AE-5738FD4E408D}"/>
                </a:ext>
              </a:extLst>
            </p:cNvPr>
            <p:cNvSpPr/>
            <p:nvPr/>
          </p:nvSpPr>
          <p:spPr>
            <a:xfrm>
              <a:off x="1832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8" name="Round Same Side Corner Rectangle 8">
              <a:extLst>
                <a:ext uri="{FF2B5EF4-FFF2-40B4-BE49-F238E27FC236}">
                  <a16:creationId xmlns:a16="http://schemas.microsoft.com/office/drawing/2014/main" xmlns="" id="{9B8AAC0A-24F5-47CA-A4F6-970E46AF8A66}"/>
                </a:ext>
              </a:extLst>
            </p:cNvPr>
            <p:cNvSpPr/>
            <p:nvPr/>
          </p:nvSpPr>
          <p:spPr>
            <a:xfrm>
              <a:off x="2229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9" name="Round Same Side Corner Rectangle 8">
              <a:extLst>
                <a:ext uri="{FF2B5EF4-FFF2-40B4-BE49-F238E27FC236}">
                  <a16:creationId xmlns:a16="http://schemas.microsoft.com/office/drawing/2014/main" xmlns="" id="{B448A570-30F6-416C-9755-1FF94EDA0959}"/>
                </a:ext>
              </a:extLst>
            </p:cNvPr>
            <p:cNvSpPr/>
            <p:nvPr/>
          </p:nvSpPr>
          <p:spPr>
            <a:xfrm>
              <a:off x="2627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0" name="Round Same Side Corner Rectangle 8">
              <a:extLst>
                <a:ext uri="{FF2B5EF4-FFF2-40B4-BE49-F238E27FC236}">
                  <a16:creationId xmlns:a16="http://schemas.microsoft.com/office/drawing/2014/main" xmlns="" id="{E61AE0D4-A3E6-4370-8204-C23FC2F57903}"/>
                </a:ext>
              </a:extLst>
            </p:cNvPr>
            <p:cNvSpPr/>
            <p:nvPr/>
          </p:nvSpPr>
          <p:spPr>
            <a:xfrm>
              <a:off x="3024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1" name="Round Same Side Corner Rectangle 8">
              <a:extLst>
                <a:ext uri="{FF2B5EF4-FFF2-40B4-BE49-F238E27FC236}">
                  <a16:creationId xmlns:a16="http://schemas.microsoft.com/office/drawing/2014/main" xmlns="" id="{8E3F2508-9298-49D0-AC83-7AB95AF5F8FE}"/>
                </a:ext>
              </a:extLst>
            </p:cNvPr>
            <p:cNvSpPr/>
            <p:nvPr/>
          </p:nvSpPr>
          <p:spPr>
            <a:xfrm>
              <a:off x="34225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2" name="Round Same Side Corner Rectangle 8">
              <a:extLst>
                <a:ext uri="{FF2B5EF4-FFF2-40B4-BE49-F238E27FC236}">
                  <a16:creationId xmlns:a16="http://schemas.microsoft.com/office/drawing/2014/main" xmlns="" id="{1C5E551F-D3FF-4D43-BFC8-128DB4437630}"/>
                </a:ext>
              </a:extLst>
            </p:cNvPr>
            <p:cNvSpPr/>
            <p:nvPr/>
          </p:nvSpPr>
          <p:spPr>
            <a:xfrm>
              <a:off x="3820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3" name="Round Same Side Corner Rectangle 8">
              <a:extLst>
                <a:ext uri="{FF2B5EF4-FFF2-40B4-BE49-F238E27FC236}">
                  <a16:creationId xmlns:a16="http://schemas.microsoft.com/office/drawing/2014/main" xmlns="" id="{A2625222-7587-44FE-A6CC-A8052688F605}"/>
                </a:ext>
              </a:extLst>
            </p:cNvPr>
            <p:cNvSpPr/>
            <p:nvPr/>
          </p:nvSpPr>
          <p:spPr>
            <a:xfrm>
              <a:off x="4217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4" name="Round Same Side Corner Rectangle 8">
              <a:extLst>
                <a:ext uri="{FF2B5EF4-FFF2-40B4-BE49-F238E27FC236}">
                  <a16:creationId xmlns:a16="http://schemas.microsoft.com/office/drawing/2014/main" xmlns="" id="{E5ACA2B1-D3D5-4D51-A089-8CD8BB9EF604}"/>
                </a:ext>
              </a:extLst>
            </p:cNvPr>
            <p:cNvSpPr/>
            <p:nvPr/>
          </p:nvSpPr>
          <p:spPr>
            <a:xfrm>
              <a:off x="4615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5" name="Round Same Side Corner Rectangle 8">
              <a:extLst>
                <a:ext uri="{FF2B5EF4-FFF2-40B4-BE49-F238E27FC236}">
                  <a16:creationId xmlns:a16="http://schemas.microsoft.com/office/drawing/2014/main" xmlns="" id="{49BDF1A4-3D03-445B-9646-2E91FC4B2E0E}"/>
                </a:ext>
              </a:extLst>
            </p:cNvPr>
            <p:cNvSpPr/>
            <p:nvPr/>
          </p:nvSpPr>
          <p:spPr>
            <a:xfrm>
              <a:off x="5012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6" name="Round Same Side Corner Rectangle 8">
              <a:extLst>
                <a:ext uri="{FF2B5EF4-FFF2-40B4-BE49-F238E27FC236}">
                  <a16:creationId xmlns:a16="http://schemas.microsoft.com/office/drawing/2014/main" xmlns="" id="{47D0483C-9E65-4D70-8CA9-5848DE0A2A3F}"/>
                </a:ext>
              </a:extLst>
            </p:cNvPr>
            <p:cNvSpPr/>
            <p:nvPr/>
          </p:nvSpPr>
          <p:spPr>
            <a:xfrm>
              <a:off x="541054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15" name="그룹 64">
            <a:extLst>
              <a:ext uri="{FF2B5EF4-FFF2-40B4-BE49-F238E27FC236}">
                <a16:creationId xmlns:a16="http://schemas.microsoft.com/office/drawing/2014/main" xmlns="" id="{8A9A57F5-1072-4CC7-9768-A985528BA4A0}"/>
              </a:ext>
            </a:extLst>
          </p:cNvPr>
          <p:cNvGrpSpPr/>
          <p:nvPr/>
        </p:nvGrpSpPr>
        <p:grpSpPr>
          <a:xfrm>
            <a:off x="2143108" y="785794"/>
            <a:ext cx="3143272" cy="571504"/>
            <a:chOff x="1832146" y="1840455"/>
            <a:chExt cx="3892427" cy="827075"/>
          </a:xfrm>
          <a:solidFill>
            <a:schemeClr val="bg1">
              <a:lumMod val="75000"/>
            </a:schemeClr>
          </a:solidFill>
        </p:grpSpPr>
        <p:sp>
          <p:nvSpPr>
            <p:cNvPr id="38" name="Round Same Side Corner Rectangle 8">
              <a:extLst>
                <a:ext uri="{FF2B5EF4-FFF2-40B4-BE49-F238E27FC236}">
                  <a16:creationId xmlns:a16="http://schemas.microsoft.com/office/drawing/2014/main" xmlns="" id="{9A1473B6-CB4A-42AE-8AAF-95E7E11D0E9E}"/>
                </a:ext>
              </a:extLst>
            </p:cNvPr>
            <p:cNvSpPr/>
            <p:nvPr/>
          </p:nvSpPr>
          <p:spPr>
            <a:xfrm>
              <a:off x="1832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9" name="Round Same Side Corner Rectangle 8">
              <a:extLst>
                <a:ext uri="{FF2B5EF4-FFF2-40B4-BE49-F238E27FC236}">
                  <a16:creationId xmlns:a16="http://schemas.microsoft.com/office/drawing/2014/main" xmlns="" id="{CABE5468-8551-46B2-8A8D-A74798F2B0BE}"/>
                </a:ext>
              </a:extLst>
            </p:cNvPr>
            <p:cNvSpPr/>
            <p:nvPr/>
          </p:nvSpPr>
          <p:spPr>
            <a:xfrm>
              <a:off x="219780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0" name="Round Same Side Corner Rectangle 8">
              <a:extLst>
                <a:ext uri="{FF2B5EF4-FFF2-40B4-BE49-F238E27FC236}">
                  <a16:creationId xmlns:a16="http://schemas.microsoft.com/office/drawing/2014/main" xmlns="" id="{D7FB04B9-FE9E-4727-ABD3-BBD714605EE9}"/>
                </a:ext>
              </a:extLst>
            </p:cNvPr>
            <p:cNvSpPr/>
            <p:nvPr/>
          </p:nvSpPr>
          <p:spPr>
            <a:xfrm>
              <a:off x="2627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1" name="Round Same Side Corner Rectangle 8">
              <a:extLst>
                <a:ext uri="{FF2B5EF4-FFF2-40B4-BE49-F238E27FC236}">
                  <a16:creationId xmlns:a16="http://schemas.microsoft.com/office/drawing/2014/main" xmlns="" id="{A05A6070-4651-4B87-B27D-C9D87123ECFA}"/>
                </a:ext>
              </a:extLst>
            </p:cNvPr>
            <p:cNvSpPr/>
            <p:nvPr/>
          </p:nvSpPr>
          <p:spPr>
            <a:xfrm>
              <a:off x="3024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2" name="Round Same Side Corner Rectangle 8">
              <a:extLst>
                <a:ext uri="{FF2B5EF4-FFF2-40B4-BE49-F238E27FC236}">
                  <a16:creationId xmlns:a16="http://schemas.microsoft.com/office/drawing/2014/main" xmlns="" id="{6E17C603-1D30-4BA1-B619-4E1791813326}"/>
                </a:ext>
              </a:extLst>
            </p:cNvPr>
            <p:cNvSpPr/>
            <p:nvPr/>
          </p:nvSpPr>
          <p:spPr>
            <a:xfrm>
              <a:off x="34225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3" name="Round Same Side Corner Rectangle 8">
              <a:extLst>
                <a:ext uri="{FF2B5EF4-FFF2-40B4-BE49-F238E27FC236}">
                  <a16:creationId xmlns:a16="http://schemas.microsoft.com/office/drawing/2014/main" xmlns="" id="{ACD85B48-84E1-45BA-8C86-8A3E7C9085F1}"/>
                </a:ext>
              </a:extLst>
            </p:cNvPr>
            <p:cNvSpPr/>
            <p:nvPr/>
          </p:nvSpPr>
          <p:spPr>
            <a:xfrm>
              <a:off x="3820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4" name="Round Same Side Corner Rectangle 8">
              <a:extLst>
                <a:ext uri="{FF2B5EF4-FFF2-40B4-BE49-F238E27FC236}">
                  <a16:creationId xmlns:a16="http://schemas.microsoft.com/office/drawing/2014/main" xmlns="" id="{8F4145A9-D800-4F6C-A6E7-E9D8AE66903E}"/>
                </a:ext>
              </a:extLst>
            </p:cNvPr>
            <p:cNvSpPr/>
            <p:nvPr/>
          </p:nvSpPr>
          <p:spPr>
            <a:xfrm>
              <a:off x="4217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FFC000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5" name="Round Same Side Corner Rectangle 8">
              <a:extLst>
                <a:ext uri="{FF2B5EF4-FFF2-40B4-BE49-F238E27FC236}">
                  <a16:creationId xmlns:a16="http://schemas.microsoft.com/office/drawing/2014/main" xmlns="" id="{037F8D2C-57FF-43FC-8AD8-D03108D8F701}"/>
                </a:ext>
              </a:extLst>
            </p:cNvPr>
            <p:cNvSpPr/>
            <p:nvPr/>
          </p:nvSpPr>
          <p:spPr>
            <a:xfrm>
              <a:off x="4615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6" name="Round Same Side Corner Rectangle 8">
              <a:extLst>
                <a:ext uri="{FF2B5EF4-FFF2-40B4-BE49-F238E27FC236}">
                  <a16:creationId xmlns:a16="http://schemas.microsoft.com/office/drawing/2014/main" xmlns="" id="{193E797A-DAB6-4F38-BEAF-DE10E60A7403}"/>
                </a:ext>
              </a:extLst>
            </p:cNvPr>
            <p:cNvSpPr/>
            <p:nvPr/>
          </p:nvSpPr>
          <p:spPr>
            <a:xfrm>
              <a:off x="5012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7" name="Round Same Side Corner Rectangle 8">
              <a:extLst>
                <a:ext uri="{FF2B5EF4-FFF2-40B4-BE49-F238E27FC236}">
                  <a16:creationId xmlns:a16="http://schemas.microsoft.com/office/drawing/2014/main" xmlns="" id="{C6F2B559-DF28-4496-B72F-FFCFFF25E0FE}"/>
                </a:ext>
              </a:extLst>
            </p:cNvPr>
            <p:cNvSpPr/>
            <p:nvPr/>
          </p:nvSpPr>
          <p:spPr>
            <a:xfrm>
              <a:off x="541054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83A51D99-7A19-49B0-9BC4-8AC0F5FC6E03}"/>
              </a:ext>
            </a:extLst>
          </p:cNvPr>
          <p:cNvSpPr txBox="1"/>
          <p:nvPr/>
        </p:nvSpPr>
        <p:spPr>
          <a:xfrm>
            <a:off x="500034" y="4143380"/>
            <a:ext cx="150019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5,7</a:t>
            </a:r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C9C60AB9-7BFA-4AB1-9F91-582CC8CAD507}"/>
              </a:ext>
            </a:extLst>
          </p:cNvPr>
          <p:cNvSpPr txBox="1"/>
          <p:nvPr/>
        </p:nvSpPr>
        <p:spPr>
          <a:xfrm>
            <a:off x="571472" y="2571744"/>
            <a:ext cx="142876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2,9</a:t>
            </a:r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F21000F9-A02B-4B19-B829-2FE3C1F1C902}"/>
              </a:ext>
            </a:extLst>
          </p:cNvPr>
          <p:cNvSpPr txBox="1"/>
          <p:nvPr/>
        </p:nvSpPr>
        <p:spPr>
          <a:xfrm>
            <a:off x="571472" y="1643050"/>
            <a:ext cx="14092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3,4</a:t>
            </a:r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9C556C77-2E0C-4AB6-BAB7-6EADF95913B3}"/>
              </a:ext>
            </a:extLst>
          </p:cNvPr>
          <p:cNvSpPr txBox="1"/>
          <p:nvPr/>
        </p:nvSpPr>
        <p:spPr>
          <a:xfrm>
            <a:off x="571472" y="785794"/>
            <a:ext cx="14092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54,9</a:t>
            </a:r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9C556C77-2E0C-4AB6-BAB7-6EADF95913B3}"/>
              </a:ext>
            </a:extLst>
          </p:cNvPr>
          <p:cNvSpPr txBox="1"/>
          <p:nvPr/>
        </p:nvSpPr>
        <p:spPr>
          <a:xfrm>
            <a:off x="5857884" y="857232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2400" b="1" dirty="0">
                <a:cs typeface="Arial" pitchFamily="34" charset="0"/>
              </a:rPr>
              <a:t>ПАО «ЧМК»</a:t>
            </a:r>
            <a:endParaRPr lang="ko-KR" altLang="en-US" sz="2700" b="1" dirty="0"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9C556C77-2E0C-4AB6-BAB7-6EADF95913B3}"/>
              </a:ext>
            </a:extLst>
          </p:cNvPr>
          <p:cNvSpPr txBox="1"/>
          <p:nvPr/>
        </p:nvSpPr>
        <p:spPr>
          <a:xfrm>
            <a:off x="5500694" y="1631897"/>
            <a:ext cx="3143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2200" b="1" dirty="0">
                <a:cs typeface="Arial" pitchFamily="34" charset="0"/>
              </a:rPr>
              <a:t>ООО «Мечел-Энерго»</a:t>
            </a:r>
            <a:endParaRPr lang="ko-KR" altLang="en-US" sz="2200" b="1" dirty="0"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C556C77-2E0C-4AB6-BAB7-6EADF95913B3}"/>
              </a:ext>
            </a:extLst>
          </p:cNvPr>
          <p:cNvSpPr txBox="1"/>
          <p:nvPr/>
        </p:nvSpPr>
        <p:spPr>
          <a:xfrm>
            <a:off x="5786446" y="2650240"/>
            <a:ext cx="2786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2000" b="1" dirty="0">
                <a:cs typeface="Arial" pitchFamily="34" charset="0"/>
              </a:rPr>
              <a:t>АО «ЧЦЗ»</a:t>
            </a:r>
            <a:endParaRPr lang="ko-KR" altLang="en-US" sz="2400" b="1" dirty="0"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C9C60AB9-7BFA-4AB1-9F91-582CC8CAD507}"/>
              </a:ext>
            </a:extLst>
          </p:cNvPr>
          <p:cNvSpPr txBox="1"/>
          <p:nvPr/>
        </p:nvSpPr>
        <p:spPr>
          <a:xfrm>
            <a:off x="571472" y="3357562"/>
            <a:ext cx="142876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2,8</a:t>
            </a:r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62" name="그룹 101">
            <a:extLst>
              <a:ext uri="{FF2B5EF4-FFF2-40B4-BE49-F238E27FC236}">
                <a16:creationId xmlns:a16="http://schemas.microsoft.com/office/drawing/2014/main" xmlns="" id="{A908DC2D-A36A-4A7F-A4D6-A3BBABD8D13C}"/>
              </a:ext>
            </a:extLst>
          </p:cNvPr>
          <p:cNvGrpSpPr/>
          <p:nvPr/>
        </p:nvGrpSpPr>
        <p:grpSpPr>
          <a:xfrm>
            <a:off x="2143108" y="3286124"/>
            <a:ext cx="3143272" cy="642942"/>
            <a:chOff x="1832146" y="1840455"/>
            <a:chExt cx="3892427" cy="827075"/>
          </a:xfrm>
          <a:solidFill>
            <a:schemeClr val="bg1">
              <a:lumMod val="75000"/>
            </a:schemeClr>
          </a:solidFill>
        </p:grpSpPr>
        <p:sp>
          <p:nvSpPr>
            <p:cNvPr id="63" name="Round Same Side Corner Rectangle 8">
              <a:extLst>
                <a:ext uri="{FF2B5EF4-FFF2-40B4-BE49-F238E27FC236}">
                  <a16:creationId xmlns:a16="http://schemas.microsoft.com/office/drawing/2014/main" xmlns="" id="{1A01B555-A9E6-4A53-9E54-FE4187B5656D}"/>
                </a:ext>
              </a:extLst>
            </p:cNvPr>
            <p:cNvSpPr/>
            <p:nvPr/>
          </p:nvSpPr>
          <p:spPr>
            <a:xfrm>
              <a:off x="1832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72" name="Round Same Side Corner Rectangle 8">
              <a:extLst>
                <a:ext uri="{FF2B5EF4-FFF2-40B4-BE49-F238E27FC236}">
                  <a16:creationId xmlns:a16="http://schemas.microsoft.com/office/drawing/2014/main" xmlns="" id="{D41C463A-0F05-438B-A15F-9405C8392319}"/>
                </a:ext>
              </a:extLst>
            </p:cNvPr>
            <p:cNvSpPr/>
            <p:nvPr/>
          </p:nvSpPr>
          <p:spPr>
            <a:xfrm>
              <a:off x="2229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73" name="Round Same Side Corner Rectangle 8">
              <a:extLst>
                <a:ext uri="{FF2B5EF4-FFF2-40B4-BE49-F238E27FC236}">
                  <a16:creationId xmlns:a16="http://schemas.microsoft.com/office/drawing/2014/main" xmlns="" id="{A39CE52F-718D-43E3-95CE-C2AAFF192AE2}"/>
                </a:ext>
              </a:extLst>
            </p:cNvPr>
            <p:cNvSpPr/>
            <p:nvPr/>
          </p:nvSpPr>
          <p:spPr>
            <a:xfrm>
              <a:off x="2627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74" name="Round Same Side Corner Rectangle 8">
              <a:extLst>
                <a:ext uri="{FF2B5EF4-FFF2-40B4-BE49-F238E27FC236}">
                  <a16:creationId xmlns:a16="http://schemas.microsoft.com/office/drawing/2014/main" xmlns="" id="{93905BE8-13C4-4420-B234-2E9BAC125A19}"/>
                </a:ext>
              </a:extLst>
            </p:cNvPr>
            <p:cNvSpPr/>
            <p:nvPr/>
          </p:nvSpPr>
          <p:spPr>
            <a:xfrm>
              <a:off x="3024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75" name="Round Same Side Corner Rectangle 8">
              <a:extLst>
                <a:ext uri="{FF2B5EF4-FFF2-40B4-BE49-F238E27FC236}">
                  <a16:creationId xmlns:a16="http://schemas.microsoft.com/office/drawing/2014/main" xmlns="" id="{5C52C68F-FA86-47CA-A3EB-8499DBD72E3D}"/>
                </a:ext>
              </a:extLst>
            </p:cNvPr>
            <p:cNvSpPr/>
            <p:nvPr/>
          </p:nvSpPr>
          <p:spPr>
            <a:xfrm>
              <a:off x="34225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76" name="Round Same Side Corner Rectangle 8">
              <a:extLst>
                <a:ext uri="{FF2B5EF4-FFF2-40B4-BE49-F238E27FC236}">
                  <a16:creationId xmlns:a16="http://schemas.microsoft.com/office/drawing/2014/main" xmlns="" id="{01892CCF-A61F-424C-A633-B494C80CB7A9}"/>
                </a:ext>
              </a:extLst>
            </p:cNvPr>
            <p:cNvSpPr/>
            <p:nvPr/>
          </p:nvSpPr>
          <p:spPr>
            <a:xfrm>
              <a:off x="3820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77" name="Round Same Side Corner Rectangle 8">
              <a:extLst>
                <a:ext uri="{FF2B5EF4-FFF2-40B4-BE49-F238E27FC236}">
                  <a16:creationId xmlns:a16="http://schemas.microsoft.com/office/drawing/2014/main" xmlns="" id="{BA3B04BE-E7E0-4DB8-A444-FA27FFA8862B}"/>
                </a:ext>
              </a:extLst>
            </p:cNvPr>
            <p:cNvSpPr/>
            <p:nvPr/>
          </p:nvSpPr>
          <p:spPr>
            <a:xfrm>
              <a:off x="4217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78" name="Round Same Side Corner Rectangle 8">
              <a:extLst>
                <a:ext uri="{FF2B5EF4-FFF2-40B4-BE49-F238E27FC236}">
                  <a16:creationId xmlns:a16="http://schemas.microsoft.com/office/drawing/2014/main" xmlns="" id="{38B11529-6501-4521-8D14-50AE31BF1DDD}"/>
                </a:ext>
              </a:extLst>
            </p:cNvPr>
            <p:cNvSpPr/>
            <p:nvPr/>
          </p:nvSpPr>
          <p:spPr>
            <a:xfrm>
              <a:off x="4615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79" name="Round Same Side Corner Rectangle 8">
              <a:extLst>
                <a:ext uri="{FF2B5EF4-FFF2-40B4-BE49-F238E27FC236}">
                  <a16:creationId xmlns:a16="http://schemas.microsoft.com/office/drawing/2014/main" xmlns="" id="{8C5DC27E-66D9-4B9E-8934-66BF0A19567F}"/>
                </a:ext>
              </a:extLst>
            </p:cNvPr>
            <p:cNvSpPr/>
            <p:nvPr/>
          </p:nvSpPr>
          <p:spPr>
            <a:xfrm>
              <a:off x="5012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80" name="Round Same Side Corner Rectangle 8">
              <a:extLst>
                <a:ext uri="{FF2B5EF4-FFF2-40B4-BE49-F238E27FC236}">
                  <a16:creationId xmlns:a16="http://schemas.microsoft.com/office/drawing/2014/main" xmlns="" id="{E397030C-D8C4-4797-9603-D3EEB472BC96}"/>
                </a:ext>
              </a:extLst>
            </p:cNvPr>
            <p:cNvSpPr/>
            <p:nvPr/>
          </p:nvSpPr>
          <p:spPr>
            <a:xfrm>
              <a:off x="541054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9C556C77-2E0C-4AB6-BAB7-6EADF95913B3}"/>
              </a:ext>
            </a:extLst>
          </p:cNvPr>
          <p:cNvSpPr txBox="1"/>
          <p:nvPr/>
        </p:nvSpPr>
        <p:spPr>
          <a:xfrm>
            <a:off x="5500694" y="3357562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b="1" dirty="0">
                <a:cs typeface="Arial" pitchFamily="34" charset="0"/>
              </a:rPr>
              <a:t>ООО «Мечел-Кокс»</a:t>
            </a:r>
            <a:endParaRPr lang="ko-KR" altLang="en-US" sz="2000" b="1" dirty="0">
              <a:cs typeface="Arial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9C556C77-2E0C-4AB6-BAB7-6EADF95913B3}"/>
              </a:ext>
            </a:extLst>
          </p:cNvPr>
          <p:cNvSpPr txBox="1"/>
          <p:nvPr/>
        </p:nvSpPr>
        <p:spPr>
          <a:xfrm>
            <a:off x="5143504" y="4214818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b="1" dirty="0">
                <a:cs typeface="Arial" pitchFamily="34" charset="0"/>
              </a:rPr>
              <a:t>ООО КСМО «Компонент»</a:t>
            </a:r>
            <a:endParaRPr lang="ko-KR" altLang="en-US" sz="2000" b="1" dirty="0">
              <a:cs typeface="Arial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F21000F9-A02B-4B19-B829-2FE3C1F1C902}"/>
              </a:ext>
            </a:extLst>
          </p:cNvPr>
          <p:cNvSpPr txBox="1"/>
          <p:nvPr/>
        </p:nvSpPr>
        <p:spPr>
          <a:xfrm>
            <a:off x="500034" y="5000636"/>
            <a:ext cx="169502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30,3</a:t>
            </a:r>
            <a:r>
              <a:rPr lang="en-US" altLang="ko-KR" sz="27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85" name="그룹 90">
            <a:extLst>
              <a:ext uri="{FF2B5EF4-FFF2-40B4-BE49-F238E27FC236}">
                <a16:creationId xmlns:a16="http://schemas.microsoft.com/office/drawing/2014/main" xmlns="" id="{C49F0A73-6A09-451F-AE17-CD113356C9B8}"/>
              </a:ext>
            </a:extLst>
          </p:cNvPr>
          <p:cNvGrpSpPr/>
          <p:nvPr/>
        </p:nvGrpSpPr>
        <p:grpSpPr>
          <a:xfrm>
            <a:off x="2143108" y="1643050"/>
            <a:ext cx="3143272" cy="642942"/>
            <a:chOff x="1832146" y="1840455"/>
            <a:chExt cx="3892427" cy="827075"/>
          </a:xfrm>
          <a:solidFill>
            <a:schemeClr val="bg1">
              <a:lumMod val="75000"/>
            </a:schemeClr>
          </a:solidFill>
        </p:grpSpPr>
        <p:sp>
          <p:nvSpPr>
            <p:cNvPr id="86" name="Round Same Side Corner Rectangle 8">
              <a:extLst>
                <a:ext uri="{FF2B5EF4-FFF2-40B4-BE49-F238E27FC236}">
                  <a16:creationId xmlns:a16="http://schemas.microsoft.com/office/drawing/2014/main" xmlns="" id="{0D3C6724-F3B2-41CC-ACB6-E62260096A43}"/>
                </a:ext>
              </a:extLst>
            </p:cNvPr>
            <p:cNvSpPr/>
            <p:nvPr/>
          </p:nvSpPr>
          <p:spPr>
            <a:xfrm>
              <a:off x="1832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87" name="Round Same Side Corner Rectangle 8">
              <a:extLst>
                <a:ext uri="{FF2B5EF4-FFF2-40B4-BE49-F238E27FC236}">
                  <a16:creationId xmlns:a16="http://schemas.microsoft.com/office/drawing/2014/main" xmlns="" id="{71ED05C2-E868-4345-8F53-3C5BDBB1F274}"/>
                </a:ext>
              </a:extLst>
            </p:cNvPr>
            <p:cNvSpPr/>
            <p:nvPr/>
          </p:nvSpPr>
          <p:spPr>
            <a:xfrm>
              <a:off x="2229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88" name="Round Same Side Corner Rectangle 8">
              <a:extLst>
                <a:ext uri="{FF2B5EF4-FFF2-40B4-BE49-F238E27FC236}">
                  <a16:creationId xmlns:a16="http://schemas.microsoft.com/office/drawing/2014/main" xmlns="" id="{4D1A1CEC-2247-4F7D-8B7D-C8A31DDEDB78}"/>
                </a:ext>
              </a:extLst>
            </p:cNvPr>
            <p:cNvSpPr/>
            <p:nvPr/>
          </p:nvSpPr>
          <p:spPr>
            <a:xfrm>
              <a:off x="2627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89" name="Round Same Side Corner Rectangle 8">
              <a:extLst>
                <a:ext uri="{FF2B5EF4-FFF2-40B4-BE49-F238E27FC236}">
                  <a16:creationId xmlns:a16="http://schemas.microsoft.com/office/drawing/2014/main" xmlns="" id="{DBF0BBC2-A235-4A42-92DE-8D986A5A4C1F}"/>
                </a:ext>
              </a:extLst>
            </p:cNvPr>
            <p:cNvSpPr/>
            <p:nvPr/>
          </p:nvSpPr>
          <p:spPr>
            <a:xfrm>
              <a:off x="3024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90" name="Round Same Side Corner Rectangle 8">
              <a:extLst>
                <a:ext uri="{FF2B5EF4-FFF2-40B4-BE49-F238E27FC236}">
                  <a16:creationId xmlns:a16="http://schemas.microsoft.com/office/drawing/2014/main" xmlns="" id="{5E00C79F-F6DA-425F-B9A1-33AB829707E5}"/>
                </a:ext>
              </a:extLst>
            </p:cNvPr>
            <p:cNvSpPr/>
            <p:nvPr/>
          </p:nvSpPr>
          <p:spPr>
            <a:xfrm>
              <a:off x="34225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91" name="Round Same Side Corner Rectangle 8">
              <a:extLst>
                <a:ext uri="{FF2B5EF4-FFF2-40B4-BE49-F238E27FC236}">
                  <a16:creationId xmlns:a16="http://schemas.microsoft.com/office/drawing/2014/main" xmlns="" id="{0D61BDCA-CFD0-46EB-BAA1-84E0432765CA}"/>
                </a:ext>
              </a:extLst>
            </p:cNvPr>
            <p:cNvSpPr/>
            <p:nvPr/>
          </p:nvSpPr>
          <p:spPr>
            <a:xfrm>
              <a:off x="3820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92" name="Round Same Side Corner Rectangle 8">
              <a:extLst>
                <a:ext uri="{FF2B5EF4-FFF2-40B4-BE49-F238E27FC236}">
                  <a16:creationId xmlns:a16="http://schemas.microsoft.com/office/drawing/2014/main" xmlns="" id="{058E6C32-7EC9-465C-9B48-15E2524157D5}"/>
                </a:ext>
              </a:extLst>
            </p:cNvPr>
            <p:cNvSpPr/>
            <p:nvPr/>
          </p:nvSpPr>
          <p:spPr>
            <a:xfrm>
              <a:off x="4217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93" name="Round Same Side Corner Rectangle 8">
              <a:extLst>
                <a:ext uri="{FF2B5EF4-FFF2-40B4-BE49-F238E27FC236}">
                  <a16:creationId xmlns:a16="http://schemas.microsoft.com/office/drawing/2014/main" xmlns="" id="{27A21FA6-CE68-4B5E-B898-506A5652E01F}"/>
                </a:ext>
              </a:extLst>
            </p:cNvPr>
            <p:cNvSpPr/>
            <p:nvPr/>
          </p:nvSpPr>
          <p:spPr>
            <a:xfrm>
              <a:off x="4594416" y="1840455"/>
              <a:ext cx="314029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94" name="Round Same Side Corner Rectangle 8">
              <a:extLst>
                <a:ext uri="{FF2B5EF4-FFF2-40B4-BE49-F238E27FC236}">
                  <a16:creationId xmlns:a16="http://schemas.microsoft.com/office/drawing/2014/main" xmlns="" id="{6EB3A8D2-5143-469E-A80C-25B57139990C}"/>
                </a:ext>
              </a:extLst>
            </p:cNvPr>
            <p:cNvSpPr/>
            <p:nvPr/>
          </p:nvSpPr>
          <p:spPr>
            <a:xfrm>
              <a:off x="5012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95" name="Round Same Side Corner Rectangle 8">
              <a:extLst>
                <a:ext uri="{FF2B5EF4-FFF2-40B4-BE49-F238E27FC236}">
                  <a16:creationId xmlns:a16="http://schemas.microsoft.com/office/drawing/2014/main" xmlns="" id="{CCAB275D-EAAE-4BF8-8026-368E671A29D9}"/>
                </a:ext>
              </a:extLst>
            </p:cNvPr>
            <p:cNvSpPr/>
            <p:nvPr/>
          </p:nvSpPr>
          <p:spPr>
            <a:xfrm>
              <a:off x="541054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9C556C77-2E0C-4AB6-BAB7-6EADF95913B3}"/>
              </a:ext>
            </a:extLst>
          </p:cNvPr>
          <p:cNvSpPr txBox="1"/>
          <p:nvPr/>
        </p:nvSpPr>
        <p:spPr>
          <a:xfrm>
            <a:off x="5715008" y="4929198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b="1" dirty="0">
                <a:cs typeface="Arial" pitchFamily="34" charset="0"/>
              </a:rPr>
              <a:t>Остальные предприятия</a:t>
            </a:r>
            <a:endParaRPr lang="ko-KR" altLang="en-US" sz="2000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351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205559543"/>
              </p:ext>
            </p:extLst>
          </p:nvPr>
        </p:nvGraphicFramePr>
        <p:xfrm>
          <a:off x="428596" y="714356"/>
          <a:ext cx="8286808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2910" y="6072206"/>
            <a:ext cx="7529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Всего: 160 (91,4 %) студентов прошли анкетирование из 173.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8028384" y="2564904"/>
            <a:ext cx="432048" cy="43204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140158842"/>
              </p:ext>
            </p:extLst>
          </p:nvPr>
        </p:nvGraphicFramePr>
        <p:xfrm>
          <a:off x="428596" y="714356"/>
          <a:ext cx="8286808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2910" y="6072206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Всего: 160 студента прошли анкетирование из 173.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22956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Основные трудности при прохождении практики со стороны студентов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1874728"/>
            <a:ext cx="82868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 Личные качества студента.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Недостаточно хорошая организация практики со стороны профильной организации.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3. Трудности при оформлении на практику (прохождение медкомиссии).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4. Недостаточная подготовка по специальным дисциплинам.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500042"/>
            <a:ext cx="70009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Основные проблемы при прохождении практики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8070" y="1536174"/>
            <a:ext cx="82478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Недостаточный срок для допуска к самостоятельной работе и соответственно подтверждения разряда у группы ТЭ-401.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Несвоевременная подача документов для получения разряда, а также отказ цехов в приеме экзамена на допуск к работе, получении разряда.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Сложности в получении данных для расчетов курсовых проектов  и дипломов. Нехватка инструментов и запасных частей для выполнения порученной работы.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Большой объем поставленных задач, учитывая то, что практика не оплачивается у программистов.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 Ряд организаций не допускают студентов к работе с профессиональным ПО с позиций безопасности, что создаёт трудности в отработке практических компетенций у программистов.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Формальность прохождения практики по специальности 09.02.07 Информационные системы и программирование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13223</TotalTime>
  <Words>529</Words>
  <Application>Microsoft Office PowerPoint</Application>
  <PresentationFormat>Экран (4:3)</PresentationFormat>
  <Paragraphs>136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    анкетирование студентов  по итогам  производственной практики студентов 4 курса металлургического комплекса ГБПОУ ЮУМК  за 2024 год   </vt:lpstr>
      <vt:lpstr>Анализ прохождения производственной практики</vt:lpstr>
      <vt:lpstr>Презентация PowerPoint</vt:lpstr>
      <vt:lpstr>Места прохождения практики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Конференция  по итогам  производственной практики студентов 4 курса металлургического комплекса ЮУМК  «Первые шаги в рабочем строю»</dc:title>
  <dc:creator>func003</dc:creator>
  <cp:lastModifiedBy>Хлебникова Наталья Евгеньевна</cp:lastModifiedBy>
  <cp:revision>247</cp:revision>
  <dcterms:created xsi:type="dcterms:W3CDTF">2014-11-28T05:11:16Z</dcterms:created>
  <dcterms:modified xsi:type="dcterms:W3CDTF">2025-04-23T06:35:47Z</dcterms:modified>
</cp:coreProperties>
</file>