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78" r:id="rId3"/>
    <p:sldId id="280" r:id="rId4"/>
    <p:sldId id="288" r:id="rId5"/>
    <p:sldId id="281" r:id="rId6"/>
    <p:sldId id="282" r:id="rId7"/>
    <p:sldId id="283" r:id="rId8"/>
    <p:sldId id="284" r:id="rId9"/>
    <p:sldId id="285" r:id="rId10"/>
    <p:sldId id="267" r:id="rId11"/>
    <p:sldId id="28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CC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1740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uvc.ru\DFS\Global\Public\18%20&#1053;&#1052;&#1054;\8%20&#1042;&#1055;&#1056;%20&#1057;&#1055;&#1054;\2024\&#1054;&#1058;&#1063;&#1045;&#1058;&#1067;%202024\&#1048;&#1090;&#1090;&#1086;&#1075;&#1086;&#1074;&#1099;&#1081;%20&#1086;&#1090;&#1095;&#1077;&#1090;%20&#1079;&#1072;%202024%20&#1075;&#1086;&#1076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uvc.ru\DFS\Global\Public\18%20&#1053;&#1052;&#1054;\8%20&#1042;&#1055;&#1056;%20&#1057;&#1055;&#1054;\2024\&#1054;&#1058;&#1063;&#1045;&#1058;&#1067;%202024\&#1048;&#1090;&#1090;&#1086;&#1075;&#1086;&#1074;&#1099;&#1081;%20&#1086;&#1090;&#1095;&#1077;&#1090;%20&#1079;&#1072;%202024%20&#1075;&#1086;&#1076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uvc.ru\DFS\Global\Public\18%20&#1053;&#1052;&#1054;\8%20&#1042;&#1055;&#1056;%20&#1057;&#1055;&#1054;\2024\&#1054;&#1058;&#1063;&#1045;&#1058;&#1067;%202024\&#1048;&#1090;&#1090;&#1086;&#1075;&#1086;&#1074;&#1099;&#1081;%20&#1086;&#1090;&#1095;&#1077;&#1090;%20&#1079;&#1072;%202024%20&#1075;&#1086;&#1076;++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suvc.ru\DFS\Global\Public\18%20&#1053;&#1052;&#1054;\8%20&#1042;&#1055;&#1056;%20&#1057;&#1055;&#1054;\2024\&#1054;&#1058;&#1063;&#1045;&#1058;&#1067;%202024\&#1048;&#1090;&#1090;&#1086;&#1075;&#1086;&#1074;&#1099;&#1081;%20&#1086;&#1090;&#1095;&#1077;&#1090;%20&#1079;&#1072;%202024%20&#1075;&#1086;&#1076;++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suvc.ru\DFS\Global\Public\18%20&#1053;&#1052;&#1054;\8%20&#1042;&#1055;&#1056;%20&#1057;&#1055;&#1054;\2024\&#1054;&#1058;&#1063;&#1045;&#1058;&#1067;%202024\&#1048;&#1090;&#1090;&#1086;&#1075;&#1086;&#1074;&#1099;&#1081;%20&#1086;&#1090;&#1095;&#1077;&#1090;%20&#1079;&#1072;%202024%20&#1075;&#1086;&#1076;++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suvc.ru\DFS\Global\Public\18%20&#1053;&#1052;&#1054;\8%20&#1042;&#1055;&#1056;%20&#1057;&#1055;&#1054;\2024\&#1054;&#1058;&#1063;&#1045;&#1058;&#1067;%202024\&#1048;&#1090;&#1090;&#1086;&#1075;&#1086;&#1074;&#1099;&#1081;%20&#1086;&#1090;&#1095;&#1077;&#1090;%20&#1079;&#1072;%202024%20&#1075;&#1086;&#1076;++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suvc.ru\DFS\Global\Public\18%20&#1053;&#1052;&#1054;\8%20&#1042;&#1055;&#1056;%20&#1057;&#1055;&#1054;\2024\&#1054;&#1058;&#1063;&#1045;&#1058;&#1067;%202024\&#1048;&#1090;&#1090;&#1086;&#1075;&#1086;&#1074;&#1099;&#1081;%20&#1086;&#1090;&#1095;&#1077;&#1090;%20&#1079;&#1072;%202024%20&#1075;&#1086;&#1076;++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Участие 1 курс</a:t>
            </a:r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участие!$A$20</c:f>
              <c:strCache>
                <c:ptCount val="1"/>
                <c:pt idx="0">
                  <c:v>Профильный предмет, в процентах  </c:v>
                </c:pt>
              </c:strCache>
            </c:strRef>
          </c:tx>
          <c:dLbls>
            <c:dLblPos val="inEnd"/>
            <c:showVal val="1"/>
          </c:dLbls>
          <c:cat>
            <c:numRef>
              <c:f>участие!$B$19:$D$19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участие!$B$20:$D$20</c:f>
              <c:numCache>
                <c:formatCode>0.00%</c:formatCode>
                <c:ptCount val="3"/>
                <c:pt idx="0">
                  <c:v>0.84600000000000009</c:v>
                </c:pt>
                <c:pt idx="1">
                  <c:v>0.87800000000000011</c:v>
                </c:pt>
                <c:pt idx="2">
                  <c:v>0.86900000000000011</c:v>
                </c:pt>
              </c:numCache>
            </c:numRef>
          </c:val>
        </c:ser>
        <c:ser>
          <c:idx val="1"/>
          <c:order val="1"/>
          <c:tx>
            <c:strRef>
              <c:f>участие!$A$21</c:f>
              <c:strCache>
                <c:ptCount val="1"/>
                <c:pt idx="0">
                  <c:v>ЕПР, в процентах </c:v>
                </c:pt>
              </c:strCache>
            </c:strRef>
          </c:tx>
          <c:dLbls>
            <c:dLblPos val="inEnd"/>
            <c:showVal val="1"/>
          </c:dLbls>
          <c:cat>
            <c:numRef>
              <c:f>участие!$B$19:$D$19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участие!$B$21:$D$21</c:f>
              <c:numCache>
                <c:formatCode>0.00%</c:formatCode>
                <c:ptCount val="3"/>
                <c:pt idx="0">
                  <c:v>0.91200000000000003</c:v>
                </c:pt>
                <c:pt idx="1">
                  <c:v>0.87200000000000011</c:v>
                </c:pt>
                <c:pt idx="2">
                  <c:v>0.90600000000000003</c:v>
                </c:pt>
              </c:numCache>
            </c:numRef>
          </c:val>
        </c:ser>
        <c:dLbls>
          <c:showVal val="1"/>
        </c:dLbls>
        <c:gapWidth val="300"/>
        <c:axId val="168569088"/>
        <c:axId val="168593664"/>
      </c:barChart>
      <c:catAx>
        <c:axId val="168569088"/>
        <c:scaling>
          <c:orientation val="minMax"/>
        </c:scaling>
        <c:axPos val="b"/>
        <c:numFmt formatCode="General" sourceLinked="1"/>
        <c:majorTickMark val="none"/>
        <c:tickLblPos val="nextTo"/>
        <c:crossAx val="168593664"/>
        <c:crosses val="autoZero"/>
        <c:auto val="1"/>
        <c:lblAlgn val="ctr"/>
        <c:lblOffset val="100"/>
      </c:catAx>
      <c:valAx>
        <c:axId val="168593664"/>
        <c:scaling>
          <c:orientation val="minMax"/>
        </c:scaling>
        <c:axPos val="l"/>
        <c:majorGridlines/>
        <c:numFmt formatCode="0.00%" sourceLinked="1"/>
        <c:majorTickMark val="none"/>
        <c:tickLblPos val="nextTo"/>
        <c:crossAx val="168569088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Участие завершившие </a:t>
            </a:r>
            <a:r>
              <a:rPr lang="ru-RU" dirty="0"/>
              <a:t>программы ООД </a:t>
            </a:r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участие!$A$26</c:f>
              <c:strCache>
                <c:ptCount val="1"/>
                <c:pt idx="0">
                  <c:v>Профильный предмет, в процентах  </c:v>
                </c:pt>
              </c:strCache>
            </c:strRef>
          </c:tx>
          <c:dLbls>
            <c:dLblPos val="inBase"/>
            <c:showVal val="1"/>
          </c:dLbls>
          <c:cat>
            <c:multiLvlStrRef>
              <c:f>участие!$B$24:$D$25</c:f>
              <c:multiLvlStrCache>
                <c:ptCount val="3"/>
                <c:lvl>
                  <c:pt idx="0">
                    <c:v>2022</c:v>
                  </c:pt>
                  <c:pt idx="1">
                    <c:v>2023</c:v>
                  </c:pt>
                  <c:pt idx="2">
                    <c:v>2024</c:v>
                  </c:pt>
                </c:lvl>
                <c:lvl>
                  <c:pt idx="0">
                    <c:v>Завершившие программы ООД </c:v>
                  </c:pt>
                </c:lvl>
              </c:multiLvlStrCache>
            </c:multiLvlStrRef>
          </c:cat>
          <c:val>
            <c:numRef>
              <c:f>участие!$B$26:$D$26</c:f>
              <c:numCache>
                <c:formatCode>0.00%</c:formatCode>
                <c:ptCount val="3"/>
                <c:pt idx="0">
                  <c:v>0.89300000000000002</c:v>
                </c:pt>
                <c:pt idx="1">
                  <c:v>0.84100000000000008</c:v>
                </c:pt>
                <c:pt idx="2">
                  <c:v>0.8620000000000001</c:v>
                </c:pt>
              </c:numCache>
            </c:numRef>
          </c:val>
        </c:ser>
        <c:ser>
          <c:idx val="1"/>
          <c:order val="1"/>
          <c:tx>
            <c:strRef>
              <c:f>участие!$A$27</c:f>
              <c:strCache>
                <c:ptCount val="1"/>
                <c:pt idx="0">
                  <c:v>ЕПР, в процентах </c:v>
                </c:pt>
              </c:strCache>
            </c:strRef>
          </c:tx>
          <c:dLbls>
            <c:dLblPos val="inBase"/>
            <c:showVal val="1"/>
          </c:dLbls>
          <c:cat>
            <c:multiLvlStrRef>
              <c:f>участие!$B$24:$D$25</c:f>
              <c:multiLvlStrCache>
                <c:ptCount val="3"/>
                <c:lvl>
                  <c:pt idx="0">
                    <c:v>2022</c:v>
                  </c:pt>
                  <c:pt idx="1">
                    <c:v>2023</c:v>
                  </c:pt>
                  <c:pt idx="2">
                    <c:v>2024</c:v>
                  </c:pt>
                </c:lvl>
                <c:lvl>
                  <c:pt idx="0">
                    <c:v>Завершившие программы ООД </c:v>
                  </c:pt>
                </c:lvl>
              </c:multiLvlStrCache>
            </c:multiLvlStrRef>
          </c:cat>
          <c:val>
            <c:numRef>
              <c:f>участие!$B$27:$D$27</c:f>
              <c:numCache>
                <c:formatCode>0.00%</c:formatCode>
                <c:ptCount val="3"/>
                <c:pt idx="0">
                  <c:v>0.83400000000000007</c:v>
                </c:pt>
                <c:pt idx="1">
                  <c:v>0.88700000000000001</c:v>
                </c:pt>
                <c:pt idx="2">
                  <c:v>0.82199999999999995</c:v>
                </c:pt>
              </c:numCache>
            </c:numRef>
          </c:val>
        </c:ser>
        <c:dLbls>
          <c:showVal val="1"/>
        </c:dLbls>
        <c:gapWidth val="300"/>
        <c:axId val="169374080"/>
        <c:axId val="169376000"/>
      </c:barChart>
      <c:catAx>
        <c:axId val="169374080"/>
        <c:scaling>
          <c:orientation val="minMax"/>
        </c:scaling>
        <c:axPos val="b"/>
        <c:majorTickMark val="none"/>
        <c:tickLblPos val="nextTo"/>
        <c:crossAx val="169376000"/>
        <c:crosses val="autoZero"/>
        <c:auto val="1"/>
        <c:lblAlgn val="ctr"/>
        <c:lblOffset val="100"/>
      </c:catAx>
      <c:valAx>
        <c:axId val="169376000"/>
        <c:scaling>
          <c:orientation val="minMax"/>
        </c:scaling>
        <c:axPos val="l"/>
        <c:majorGridlines/>
        <c:numFmt formatCode="0.00%" sourceLinked="1"/>
        <c:majorTickMark val="none"/>
        <c:tickLblPos val="nextTo"/>
        <c:crossAx val="169374080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'1 курс'!$K$7</c:f>
              <c:strCache>
                <c:ptCount val="1"/>
                <c:pt idx="0">
                  <c:v>качественная успеваемость</c:v>
                </c:pt>
              </c:strCache>
            </c:strRef>
          </c:tx>
          <c:dLbls>
            <c:dLblPos val="outEnd"/>
            <c:showVal val="1"/>
          </c:dLbls>
          <c:cat>
            <c:strRef>
              <c:f>'1 курс'!$J$8:$J$11</c:f>
              <c:strCache>
                <c:ptCount val="4"/>
                <c:pt idx="0">
                  <c:v>Математика 1 курс</c:v>
                </c:pt>
                <c:pt idx="1">
                  <c:v> Химия 1 курс</c:v>
                </c:pt>
                <c:pt idx="2">
                  <c:v>Обществознание 1 курс</c:v>
                </c:pt>
                <c:pt idx="3">
                  <c:v>Метапредмет 1 курс</c:v>
                </c:pt>
              </c:strCache>
            </c:strRef>
          </c:cat>
          <c:val>
            <c:numRef>
              <c:f>'1 курс'!$K$8:$K$11</c:f>
              <c:numCache>
                <c:formatCode>General</c:formatCode>
                <c:ptCount val="4"/>
                <c:pt idx="0">
                  <c:v>22.75</c:v>
                </c:pt>
                <c:pt idx="1">
                  <c:v>2.56</c:v>
                </c:pt>
                <c:pt idx="2">
                  <c:v>67.289999999999992</c:v>
                </c:pt>
                <c:pt idx="3">
                  <c:v>28.16</c:v>
                </c:pt>
              </c:numCache>
            </c:numRef>
          </c:val>
        </c:ser>
        <c:ser>
          <c:idx val="1"/>
          <c:order val="1"/>
          <c:tx>
            <c:strRef>
              <c:f>'1 курс'!$L$7</c:f>
              <c:strCache>
                <c:ptCount val="1"/>
                <c:pt idx="0">
                  <c:v>абсолютная успеваемость</c:v>
                </c:pt>
              </c:strCache>
            </c:strRef>
          </c:tx>
          <c:dLbls>
            <c:dLblPos val="outEnd"/>
            <c:showVal val="1"/>
          </c:dLbls>
          <c:cat>
            <c:strRef>
              <c:f>'1 курс'!$J$8:$J$11</c:f>
              <c:strCache>
                <c:ptCount val="4"/>
                <c:pt idx="0">
                  <c:v>Математика 1 курс</c:v>
                </c:pt>
                <c:pt idx="1">
                  <c:v> Химия 1 курс</c:v>
                </c:pt>
                <c:pt idx="2">
                  <c:v>Обществознание 1 курс</c:v>
                </c:pt>
                <c:pt idx="3">
                  <c:v>Метапредмет 1 курс</c:v>
                </c:pt>
              </c:strCache>
            </c:strRef>
          </c:cat>
          <c:val>
            <c:numRef>
              <c:f>'1 курс'!$L$8:$L$11</c:f>
              <c:numCache>
                <c:formatCode>General</c:formatCode>
                <c:ptCount val="4"/>
                <c:pt idx="0">
                  <c:v>76.5</c:v>
                </c:pt>
                <c:pt idx="1">
                  <c:v>41.02</c:v>
                </c:pt>
                <c:pt idx="2">
                  <c:v>95.33</c:v>
                </c:pt>
                <c:pt idx="3">
                  <c:v>84.7</c:v>
                </c:pt>
              </c:numCache>
            </c:numRef>
          </c:val>
        </c:ser>
        <c:axId val="60039168"/>
        <c:axId val="60042624"/>
      </c:barChart>
      <c:catAx>
        <c:axId val="60039168"/>
        <c:scaling>
          <c:orientation val="minMax"/>
        </c:scaling>
        <c:axPos val="b"/>
        <c:tickLblPos val="nextTo"/>
        <c:crossAx val="60042624"/>
        <c:crosses val="autoZero"/>
        <c:auto val="1"/>
        <c:lblAlgn val="ctr"/>
        <c:lblOffset val="100"/>
      </c:catAx>
      <c:valAx>
        <c:axId val="60042624"/>
        <c:scaling>
          <c:orientation val="minMax"/>
        </c:scaling>
        <c:axPos val="l"/>
        <c:majorGridlines/>
        <c:numFmt formatCode="General" sourceLinked="1"/>
        <c:tickLblPos val="nextTo"/>
        <c:crossAx val="6003916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4.9052201808107321E-2"/>
          <c:y val="2.0833333333333332E-2"/>
          <c:w val="0.75704736560707686"/>
          <c:h val="0.88532111220472443"/>
        </c:manualLayout>
      </c:layout>
      <c:barChart>
        <c:barDir val="col"/>
        <c:grouping val="clustered"/>
        <c:ser>
          <c:idx val="0"/>
          <c:order val="0"/>
          <c:tx>
            <c:strRef>
              <c:f>зав!$S$2</c:f>
              <c:strCache>
                <c:ptCount val="1"/>
                <c:pt idx="0">
                  <c:v>качественная успеваемость</c:v>
                </c:pt>
              </c:strCache>
            </c:strRef>
          </c:tx>
          <c:cat>
            <c:strRef>
              <c:f>зав!$R$3:$R$7</c:f>
              <c:strCache>
                <c:ptCount val="5"/>
                <c:pt idx="0">
                  <c:v>Метапредмет Завершившие СОО</c:v>
                </c:pt>
                <c:pt idx="1">
                  <c:v>Математика Завершившие СОО</c:v>
                </c:pt>
                <c:pt idx="2">
                  <c:v>Физика Завершившие СОО</c:v>
                </c:pt>
                <c:pt idx="3">
                  <c:v> Химия Завершившие СОО</c:v>
                </c:pt>
                <c:pt idx="4">
                  <c:v>Обществознание Завершившие СОО</c:v>
                </c:pt>
              </c:strCache>
            </c:strRef>
          </c:cat>
          <c:val>
            <c:numRef>
              <c:f>зав!$S$3:$S$7</c:f>
              <c:numCache>
                <c:formatCode>General</c:formatCode>
                <c:ptCount val="5"/>
                <c:pt idx="0">
                  <c:v>23.040000000000003</c:v>
                </c:pt>
                <c:pt idx="1">
                  <c:v>26.95</c:v>
                </c:pt>
                <c:pt idx="2">
                  <c:v>12.82</c:v>
                </c:pt>
                <c:pt idx="3">
                  <c:v>53.13</c:v>
                </c:pt>
                <c:pt idx="4">
                  <c:v>49.75</c:v>
                </c:pt>
              </c:numCache>
            </c:numRef>
          </c:val>
        </c:ser>
        <c:ser>
          <c:idx val="1"/>
          <c:order val="1"/>
          <c:tx>
            <c:strRef>
              <c:f>зав!$T$2</c:f>
              <c:strCache>
                <c:ptCount val="1"/>
                <c:pt idx="0">
                  <c:v>абсолютная успеваемость</c:v>
                </c:pt>
              </c:strCache>
            </c:strRef>
          </c:tx>
          <c:cat>
            <c:strRef>
              <c:f>зав!$R$3:$R$7</c:f>
              <c:strCache>
                <c:ptCount val="5"/>
                <c:pt idx="0">
                  <c:v>Метапредмет Завершившие СОО</c:v>
                </c:pt>
                <c:pt idx="1">
                  <c:v>Математика Завершившие СОО</c:v>
                </c:pt>
                <c:pt idx="2">
                  <c:v>Физика Завершившие СОО</c:v>
                </c:pt>
                <c:pt idx="3">
                  <c:v> Химия Завершившие СОО</c:v>
                </c:pt>
                <c:pt idx="4">
                  <c:v>Обществознание Завершившие СОО</c:v>
                </c:pt>
              </c:strCache>
            </c:strRef>
          </c:cat>
          <c:val>
            <c:numRef>
              <c:f>зав!$T$3:$T$7</c:f>
              <c:numCache>
                <c:formatCode>General</c:formatCode>
                <c:ptCount val="5"/>
                <c:pt idx="0">
                  <c:v>67.989999999999995</c:v>
                </c:pt>
                <c:pt idx="1">
                  <c:v>92.55</c:v>
                </c:pt>
                <c:pt idx="2">
                  <c:v>38.46</c:v>
                </c:pt>
                <c:pt idx="3">
                  <c:v>100</c:v>
                </c:pt>
                <c:pt idx="4">
                  <c:v>90.55</c:v>
                </c:pt>
              </c:numCache>
            </c:numRef>
          </c:val>
        </c:ser>
        <c:dLbls>
          <c:showVal val="1"/>
        </c:dLbls>
        <c:axId val="63604992"/>
        <c:axId val="63623552"/>
      </c:barChart>
      <c:catAx>
        <c:axId val="63604992"/>
        <c:scaling>
          <c:orientation val="minMax"/>
        </c:scaling>
        <c:axPos val="b"/>
        <c:tickLblPos val="nextTo"/>
        <c:crossAx val="63623552"/>
        <c:crosses val="autoZero"/>
        <c:auto val="1"/>
        <c:lblAlgn val="ctr"/>
        <c:lblOffset val="100"/>
      </c:catAx>
      <c:valAx>
        <c:axId val="63623552"/>
        <c:scaling>
          <c:orientation val="minMax"/>
        </c:scaling>
        <c:axPos val="l"/>
        <c:majorGridlines/>
        <c:numFmt formatCode="General" sourceLinked="1"/>
        <c:tickLblPos val="nextTo"/>
        <c:crossAx val="636049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628475260036941"/>
          <c:y val="0.27066867618110235"/>
          <c:w val="0.12445598814037134"/>
          <c:h val="0.27376681430446193"/>
        </c:manualLayout>
      </c:layout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4.6717031440951004E-2"/>
          <c:y val="2.6217056963640677E-2"/>
          <c:w val="0.70262181516868494"/>
          <c:h val="0.91649463873383441"/>
        </c:manualLayout>
      </c:layout>
      <c:barChart>
        <c:barDir val="col"/>
        <c:grouping val="clustered"/>
        <c:ser>
          <c:idx val="0"/>
          <c:order val="0"/>
          <c:tx>
            <c:strRef>
              <c:f>сравнение!$B$1:$B$2</c:f>
              <c:strCache>
                <c:ptCount val="1"/>
                <c:pt idx="0">
                  <c:v>качественная успеваемость 1 курс</c:v>
                </c:pt>
              </c:strCache>
            </c:strRef>
          </c:tx>
          <c:dLbls>
            <c:dLbl>
              <c:idx val="0"/>
              <c:layout>
                <c:manualLayout>
                  <c:x val="-8.8184646150427735E-3"/>
                  <c:y val="0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-8.8184646150427735E-3"/>
                  <c:y val="9.5334752595057012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8.8184646150427197E-3"/>
                  <c:y val="8.7389180351533627E-17"/>
                </c:manualLayout>
              </c:layout>
              <c:dLblPos val="outEnd"/>
              <c:showVal val="1"/>
            </c:dLbl>
            <c:dLblPos val="outEnd"/>
            <c:showVal val="1"/>
          </c:dLbls>
          <c:cat>
            <c:strRef>
              <c:f>сравнение!$A$3:$A$6</c:f>
              <c:strCache>
                <c:ptCount val="4"/>
                <c:pt idx="0">
                  <c:v>Метапредмет </c:v>
                </c:pt>
                <c:pt idx="1">
                  <c:v>Математика </c:v>
                </c:pt>
                <c:pt idx="2">
                  <c:v> Химия</c:v>
                </c:pt>
                <c:pt idx="3">
                  <c:v>Обществознание </c:v>
                </c:pt>
              </c:strCache>
            </c:strRef>
          </c:cat>
          <c:val>
            <c:numRef>
              <c:f>сравнение!$B$3:$B$6</c:f>
              <c:numCache>
                <c:formatCode>General</c:formatCode>
                <c:ptCount val="4"/>
                <c:pt idx="0">
                  <c:v>28.16</c:v>
                </c:pt>
                <c:pt idx="1">
                  <c:v>22.75</c:v>
                </c:pt>
                <c:pt idx="2">
                  <c:v>2.56</c:v>
                </c:pt>
                <c:pt idx="3">
                  <c:v>67.289999999999992</c:v>
                </c:pt>
              </c:numCache>
            </c:numRef>
          </c:val>
        </c:ser>
        <c:ser>
          <c:idx val="1"/>
          <c:order val="1"/>
          <c:tx>
            <c:strRef>
              <c:f>сравнение!$C$1:$C$2</c:f>
              <c:strCache>
                <c:ptCount val="1"/>
                <c:pt idx="0">
                  <c:v>качественная успеваемость Завершившие СОО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0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0"/>
                  <c:y val="-3.0983794593393527E-2"/>
                </c:manualLayout>
              </c:layout>
              <c:dLblPos val="outEnd"/>
              <c:showVal val="1"/>
            </c:dLbl>
            <c:dLblPos val="outEnd"/>
            <c:showVal val="1"/>
          </c:dLbls>
          <c:cat>
            <c:strRef>
              <c:f>сравнение!$A$3:$A$6</c:f>
              <c:strCache>
                <c:ptCount val="4"/>
                <c:pt idx="0">
                  <c:v>Метапредмет </c:v>
                </c:pt>
                <c:pt idx="1">
                  <c:v>Математика </c:v>
                </c:pt>
                <c:pt idx="2">
                  <c:v> Химия</c:v>
                </c:pt>
                <c:pt idx="3">
                  <c:v>Обществознание </c:v>
                </c:pt>
              </c:strCache>
            </c:strRef>
          </c:cat>
          <c:val>
            <c:numRef>
              <c:f>сравнение!$C$3:$C$6</c:f>
              <c:numCache>
                <c:formatCode>General</c:formatCode>
                <c:ptCount val="4"/>
                <c:pt idx="0">
                  <c:v>23.040000000000003</c:v>
                </c:pt>
                <c:pt idx="1">
                  <c:v>26.95</c:v>
                </c:pt>
                <c:pt idx="2">
                  <c:v>53.13</c:v>
                </c:pt>
                <c:pt idx="3">
                  <c:v>49.75</c:v>
                </c:pt>
              </c:numCache>
            </c:numRef>
          </c:val>
        </c:ser>
        <c:ser>
          <c:idx val="2"/>
          <c:order val="2"/>
          <c:tx>
            <c:strRef>
              <c:f>сравнение!$D$1:$D$2</c:f>
              <c:strCache>
                <c:ptCount val="1"/>
                <c:pt idx="0">
                  <c:v>абсолютная успеваемость 1 курс</c:v>
                </c:pt>
              </c:strCache>
            </c:strRef>
          </c:tx>
          <c:dLbls>
            <c:dLbl>
              <c:idx val="3"/>
              <c:layout>
                <c:manualLayout>
                  <c:x val="0"/>
                  <c:y val="-1.4300212889258562E-2"/>
                </c:manualLayout>
              </c:layout>
              <c:dLblPos val="outEnd"/>
              <c:showVal val="1"/>
            </c:dLbl>
            <c:dLblPos val="outEnd"/>
            <c:showVal val="1"/>
          </c:dLbls>
          <c:cat>
            <c:strRef>
              <c:f>сравнение!$A$3:$A$6</c:f>
              <c:strCache>
                <c:ptCount val="4"/>
                <c:pt idx="0">
                  <c:v>Метапредмет </c:v>
                </c:pt>
                <c:pt idx="1">
                  <c:v>Математика </c:v>
                </c:pt>
                <c:pt idx="2">
                  <c:v> Химия</c:v>
                </c:pt>
                <c:pt idx="3">
                  <c:v>Обществознание </c:v>
                </c:pt>
              </c:strCache>
            </c:strRef>
          </c:cat>
          <c:val>
            <c:numRef>
              <c:f>сравнение!$D$3:$D$6</c:f>
              <c:numCache>
                <c:formatCode>General</c:formatCode>
                <c:ptCount val="4"/>
                <c:pt idx="0">
                  <c:v>84.7</c:v>
                </c:pt>
                <c:pt idx="1">
                  <c:v>76.5</c:v>
                </c:pt>
                <c:pt idx="2">
                  <c:v>41.02</c:v>
                </c:pt>
                <c:pt idx="3">
                  <c:v>95.33</c:v>
                </c:pt>
              </c:numCache>
            </c:numRef>
          </c:val>
        </c:ser>
        <c:ser>
          <c:idx val="3"/>
          <c:order val="3"/>
          <c:tx>
            <c:strRef>
              <c:f>сравнение!$E$1:$E$2</c:f>
              <c:strCache>
                <c:ptCount val="1"/>
                <c:pt idx="0">
                  <c:v>абсолютная успеваемость Завершившие СОО</c:v>
                </c:pt>
              </c:strCache>
            </c:strRef>
          </c:tx>
          <c:dLbls>
            <c:dLbl>
              <c:idx val="0"/>
              <c:layout>
                <c:manualLayout>
                  <c:x val="1.0288208717549902E-2"/>
                  <c:y val="0"/>
                </c:manualLayout>
              </c:layout>
              <c:dLblPos val="outEnd"/>
              <c:showVal val="1"/>
            </c:dLbl>
            <c:dLblPos val="outEnd"/>
            <c:showVal val="1"/>
          </c:dLbls>
          <c:cat>
            <c:strRef>
              <c:f>сравнение!$A$3:$A$6</c:f>
              <c:strCache>
                <c:ptCount val="4"/>
                <c:pt idx="0">
                  <c:v>Метапредмет </c:v>
                </c:pt>
                <c:pt idx="1">
                  <c:v>Математика </c:v>
                </c:pt>
                <c:pt idx="2">
                  <c:v> Химия</c:v>
                </c:pt>
                <c:pt idx="3">
                  <c:v>Обществознание </c:v>
                </c:pt>
              </c:strCache>
            </c:strRef>
          </c:cat>
          <c:val>
            <c:numRef>
              <c:f>сравнение!$E$3:$E$6</c:f>
              <c:numCache>
                <c:formatCode>General</c:formatCode>
                <c:ptCount val="4"/>
                <c:pt idx="0">
                  <c:v>67.989999999999995</c:v>
                </c:pt>
                <c:pt idx="1">
                  <c:v>92.55</c:v>
                </c:pt>
                <c:pt idx="2">
                  <c:v>100</c:v>
                </c:pt>
                <c:pt idx="3">
                  <c:v>90.55</c:v>
                </c:pt>
              </c:numCache>
            </c:numRef>
          </c:val>
        </c:ser>
        <c:dLbls>
          <c:dLblPos val="outEnd"/>
          <c:showVal val="1"/>
        </c:dLbls>
        <c:axId val="38869632"/>
        <c:axId val="39049088"/>
      </c:barChart>
      <c:catAx>
        <c:axId val="38869632"/>
        <c:scaling>
          <c:orientation val="minMax"/>
        </c:scaling>
        <c:axPos val="b"/>
        <c:tickLblPos val="nextTo"/>
        <c:crossAx val="39049088"/>
        <c:crosses val="autoZero"/>
        <c:auto val="1"/>
        <c:lblAlgn val="ctr"/>
        <c:lblOffset val="100"/>
      </c:catAx>
      <c:valAx>
        <c:axId val="39049088"/>
        <c:scaling>
          <c:orientation val="minMax"/>
        </c:scaling>
        <c:axPos val="l"/>
        <c:majorGridlines/>
        <c:numFmt formatCode="General" sourceLinked="1"/>
        <c:tickLblPos val="nextTo"/>
        <c:crossAx val="388696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43244963522572"/>
          <c:y val="0.18955926818942037"/>
          <c:w val="0.2080385744176573"/>
          <c:h val="0.79725075592201466"/>
        </c:manualLayout>
      </c:layout>
    </c:legend>
    <c:plotVisOnly val="1"/>
  </c:chart>
  <c:txPr>
    <a:bodyPr/>
    <a:lstStyle/>
    <a:p>
      <a:pPr>
        <a:defRPr sz="16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1 курс, абсолютная успеваемость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9.1911662593045215E-2"/>
          <c:y val="9.3952959475090997E-2"/>
          <c:w val="0.89192115227937652"/>
          <c:h val="0.58363629531359262"/>
        </c:manualLayout>
      </c:layout>
      <c:barChart>
        <c:barDir val="col"/>
        <c:grouping val="clustered"/>
        <c:ser>
          <c:idx val="0"/>
          <c:order val="0"/>
          <c:tx>
            <c:strRef>
              <c:f>'22-23-24'!$B$3</c:f>
              <c:strCache>
                <c:ptCount val="1"/>
                <c:pt idx="0">
                  <c:v>2022 г</c:v>
                </c:pt>
              </c:strCache>
            </c:strRef>
          </c:tx>
          <c:cat>
            <c:strRef>
              <c:f>'22-23-24'!$A$4:$A$8</c:f>
              <c:strCache>
                <c:ptCount val="5"/>
                <c:pt idx="0">
                  <c:v> Математика </c:v>
                </c:pt>
                <c:pt idx="1">
                  <c:v> Химия </c:v>
                </c:pt>
                <c:pt idx="2">
                  <c:v> Обществознание </c:v>
                </c:pt>
                <c:pt idx="3">
                  <c:v> Метапредмет </c:v>
                </c:pt>
                <c:pt idx="4">
                  <c:v> Физика </c:v>
                </c:pt>
              </c:strCache>
            </c:strRef>
          </c:cat>
          <c:val>
            <c:numRef>
              <c:f>'22-23-24'!$B$4:$B$8</c:f>
              <c:numCache>
                <c:formatCode>0.0%</c:formatCode>
                <c:ptCount val="5"/>
                <c:pt idx="0">
                  <c:v>0.66369999999999996</c:v>
                </c:pt>
                <c:pt idx="1">
                  <c:v>6.9800000000000084E-2</c:v>
                </c:pt>
                <c:pt idx="2">
                  <c:v>0.93959999999999999</c:v>
                </c:pt>
                <c:pt idx="3">
                  <c:v>0.89849999999999997</c:v>
                </c:pt>
                <c:pt idx="4">
                  <c:v>0.59089999999999998</c:v>
                </c:pt>
              </c:numCache>
            </c:numRef>
          </c:val>
        </c:ser>
        <c:ser>
          <c:idx val="1"/>
          <c:order val="1"/>
          <c:tx>
            <c:strRef>
              <c:f>'22-23-24'!$C$3</c:f>
              <c:strCache>
                <c:ptCount val="1"/>
                <c:pt idx="0">
                  <c:v>2023 г</c:v>
                </c:pt>
              </c:strCache>
            </c:strRef>
          </c:tx>
          <c:dLbls>
            <c:dLbl>
              <c:idx val="2"/>
              <c:layout>
                <c:manualLayout>
                  <c:x val="1.0288208717549902E-2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5.8789764100285156E-3"/>
                  <c:y val="-5.602318696615409E-2"/>
                </c:manualLayout>
              </c:layout>
              <c:showVal val="1"/>
            </c:dLbl>
            <c:dLbl>
              <c:idx val="4"/>
              <c:layout>
                <c:manualLayout>
                  <c:x val="2.7925137947635448E-2"/>
                  <c:y val="-6.224798551794899E-3"/>
                </c:manualLayout>
              </c:layout>
              <c:showVal val="1"/>
            </c:dLbl>
            <c:showVal val="1"/>
          </c:dLbls>
          <c:cat>
            <c:strRef>
              <c:f>'22-23-24'!$A$4:$A$8</c:f>
              <c:strCache>
                <c:ptCount val="5"/>
                <c:pt idx="0">
                  <c:v> Математика </c:v>
                </c:pt>
                <c:pt idx="1">
                  <c:v> Химия </c:v>
                </c:pt>
                <c:pt idx="2">
                  <c:v> Обществознание </c:v>
                </c:pt>
                <c:pt idx="3">
                  <c:v> Метапредмет </c:v>
                </c:pt>
                <c:pt idx="4">
                  <c:v> Физика </c:v>
                </c:pt>
              </c:strCache>
            </c:strRef>
          </c:cat>
          <c:val>
            <c:numRef>
              <c:f>'22-23-24'!$C$4:$C$8</c:f>
              <c:numCache>
                <c:formatCode>0.0%</c:formatCode>
                <c:ptCount val="5"/>
                <c:pt idx="0">
                  <c:v>0.84630000000000005</c:v>
                </c:pt>
                <c:pt idx="1">
                  <c:v>0.67500000000000004</c:v>
                </c:pt>
                <c:pt idx="2">
                  <c:v>0.88890000000000002</c:v>
                </c:pt>
                <c:pt idx="3">
                  <c:v>0.84789999999999988</c:v>
                </c:pt>
                <c:pt idx="4">
                  <c:v>0.55880000000000007</c:v>
                </c:pt>
              </c:numCache>
            </c:numRef>
          </c:val>
        </c:ser>
        <c:ser>
          <c:idx val="2"/>
          <c:order val="2"/>
          <c:tx>
            <c:strRef>
              <c:f>'22-23-24'!$D$3</c:f>
              <c:strCache>
                <c:ptCount val="1"/>
                <c:pt idx="0">
                  <c:v>2024 г</c:v>
                </c:pt>
              </c:strCache>
            </c:strRef>
          </c:tx>
          <c:dLbls>
            <c:dLbl>
              <c:idx val="0"/>
              <c:layout>
                <c:manualLayout>
                  <c:x val="1.1757952820057031E-2"/>
                  <c:y val="0"/>
                </c:manualLayout>
              </c:layout>
              <c:showVal val="1"/>
            </c:dLbl>
            <c:dLbl>
              <c:idx val="1"/>
              <c:layout>
                <c:manualLayout>
                  <c:x val="1.6167185127578417E-2"/>
                  <c:y val="-8.2997314023931981E-3"/>
                </c:manualLayout>
              </c:layout>
              <c:showVal val="1"/>
            </c:dLbl>
            <c:dLbl>
              <c:idx val="2"/>
              <c:layout>
                <c:manualLayout>
                  <c:x val="1.9106673332592673E-2"/>
                  <c:y val="-2.0749328505982804E-3"/>
                </c:manualLayout>
              </c:layout>
              <c:showVal val="1"/>
            </c:dLbl>
            <c:dLbl>
              <c:idx val="3"/>
              <c:layout>
                <c:manualLayout>
                  <c:x val="2.4985649742621189E-2"/>
                  <c:y val="-6.224798551794899E-3"/>
                </c:manualLayout>
              </c:layout>
              <c:showVal val="1"/>
            </c:dLbl>
            <c:showVal val="1"/>
          </c:dLbls>
          <c:cat>
            <c:strRef>
              <c:f>'22-23-24'!$A$4:$A$8</c:f>
              <c:strCache>
                <c:ptCount val="5"/>
                <c:pt idx="0">
                  <c:v> Математика </c:v>
                </c:pt>
                <c:pt idx="1">
                  <c:v> Химия </c:v>
                </c:pt>
                <c:pt idx="2">
                  <c:v> Обществознание </c:v>
                </c:pt>
                <c:pt idx="3">
                  <c:v> Метапредмет </c:v>
                </c:pt>
                <c:pt idx="4">
                  <c:v> Физика </c:v>
                </c:pt>
              </c:strCache>
            </c:strRef>
          </c:cat>
          <c:val>
            <c:numRef>
              <c:f>'22-23-24'!$D$4:$D$8</c:f>
              <c:numCache>
                <c:formatCode>0%</c:formatCode>
                <c:ptCount val="5"/>
                <c:pt idx="0">
                  <c:v>0.76500000000000001</c:v>
                </c:pt>
                <c:pt idx="1">
                  <c:v>0.41020000000000001</c:v>
                </c:pt>
                <c:pt idx="2">
                  <c:v>0.95330000000000004</c:v>
                </c:pt>
                <c:pt idx="3">
                  <c:v>0.84699999999999998</c:v>
                </c:pt>
              </c:numCache>
            </c:numRef>
          </c:val>
        </c:ser>
        <c:dLbls>
          <c:showVal val="1"/>
        </c:dLbls>
        <c:axId val="60941824"/>
        <c:axId val="60943744"/>
      </c:barChart>
      <c:catAx>
        <c:axId val="60941824"/>
        <c:scaling>
          <c:orientation val="minMax"/>
        </c:scaling>
        <c:axPos val="b"/>
        <c:tickLblPos val="nextTo"/>
        <c:crossAx val="60943744"/>
        <c:crosses val="autoZero"/>
        <c:auto val="1"/>
        <c:lblAlgn val="ctr"/>
        <c:lblOffset val="100"/>
      </c:catAx>
      <c:valAx>
        <c:axId val="60943744"/>
        <c:scaling>
          <c:orientation val="minMax"/>
        </c:scaling>
        <c:axPos val="l"/>
        <c:majorGridlines/>
        <c:numFmt formatCode="0.0%" sourceLinked="1"/>
        <c:tickLblPos val="nextTo"/>
        <c:crossAx val="60941824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4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800" b="1" i="0" baseline="0"/>
              <a:t>Завершившие СОО, абсолютная успеваемость</a:t>
            </a:r>
            <a:endParaRPr lang="ru-RU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'22-23-24'!$B$10</c:f>
              <c:strCache>
                <c:ptCount val="1"/>
                <c:pt idx="0">
                  <c:v>2022 г</c:v>
                </c:pt>
              </c:strCache>
            </c:strRef>
          </c:tx>
          <c:cat>
            <c:strRef>
              <c:f>'22-23-24'!$A$11:$A$15</c:f>
              <c:strCache>
                <c:ptCount val="5"/>
                <c:pt idx="0">
                  <c:v> Математика </c:v>
                </c:pt>
                <c:pt idx="1">
                  <c:v> Физика </c:v>
                </c:pt>
                <c:pt idx="2">
                  <c:v> Химия </c:v>
                </c:pt>
                <c:pt idx="3">
                  <c:v> Обществознание </c:v>
                </c:pt>
                <c:pt idx="4">
                  <c:v> Метапредмет </c:v>
                </c:pt>
              </c:strCache>
            </c:strRef>
          </c:cat>
          <c:val>
            <c:numRef>
              <c:f>'22-23-24'!$B$11:$B$15</c:f>
              <c:numCache>
                <c:formatCode>0.0%</c:formatCode>
                <c:ptCount val="5"/>
                <c:pt idx="0">
                  <c:v>0.8375999999999999</c:v>
                </c:pt>
                <c:pt idx="1">
                  <c:v>0.4375</c:v>
                </c:pt>
                <c:pt idx="2">
                  <c:v>0.96429999999999993</c:v>
                </c:pt>
                <c:pt idx="3">
                  <c:v>0.89129999999999998</c:v>
                </c:pt>
                <c:pt idx="4">
                  <c:v>0.71510000000000007</c:v>
                </c:pt>
              </c:numCache>
            </c:numRef>
          </c:val>
        </c:ser>
        <c:ser>
          <c:idx val="1"/>
          <c:order val="1"/>
          <c:tx>
            <c:strRef>
              <c:f>'22-23-24'!$C$10</c:f>
              <c:strCache>
                <c:ptCount val="1"/>
                <c:pt idx="0">
                  <c:v>2023 г</c:v>
                </c:pt>
              </c:strCache>
            </c:strRef>
          </c:tx>
          <c:cat>
            <c:strRef>
              <c:f>'22-23-24'!$A$11:$A$15</c:f>
              <c:strCache>
                <c:ptCount val="5"/>
                <c:pt idx="0">
                  <c:v> Математика </c:v>
                </c:pt>
                <c:pt idx="1">
                  <c:v> Физика </c:v>
                </c:pt>
                <c:pt idx="2">
                  <c:v> Химия </c:v>
                </c:pt>
                <c:pt idx="3">
                  <c:v> Обществознание </c:v>
                </c:pt>
                <c:pt idx="4">
                  <c:v> Метапредмет </c:v>
                </c:pt>
              </c:strCache>
            </c:strRef>
          </c:cat>
          <c:val>
            <c:numRef>
              <c:f>'22-23-24'!$C$11:$C$15</c:f>
              <c:numCache>
                <c:formatCode>0.0%</c:formatCode>
                <c:ptCount val="5"/>
                <c:pt idx="0">
                  <c:v>0.9262999999999999</c:v>
                </c:pt>
                <c:pt idx="1">
                  <c:v>0.21059999999999998</c:v>
                </c:pt>
                <c:pt idx="2">
                  <c:v>0.68420000000000003</c:v>
                </c:pt>
                <c:pt idx="3">
                  <c:v>0.8952</c:v>
                </c:pt>
                <c:pt idx="4">
                  <c:v>0.73659999999999992</c:v>
                </c:pt>
              </c:numCache>
            </c:numRef>
          </c:val>
        </c:ser>
        <c:ser>
          <c:idx val="2"/>
          <c:order val="2"/>
          <c:tx>
            <c:strRef>
              <c:f>'22-23-24'!$D$10</c:f>
              <c:strCache>
                <c:ptCount val="1"/>
                <c:pt idx="0">
                  <c:v>2024 г</c:v>
                </c:pt>
              </c:strCache>
            </c:strRef>
          </c:tx>
          <c:cat>
            <c:strRef>
              <c:f>'22-23-24'!$A$11:$A$15</c:f>
              <c:strCache>
                <c:ptCount val="5"/>
                <c:pt idx="0">
                  <c:v> Математика </c:v>
                </c:pt>
                <c:pt idx="1">
                  <c:v> Физика </c:v>
                </c:pt>
                <c:pt idx="2">
                  <c:v> Химия </c:v>
                </c:pt>
                <c:pt idx="3">
                  <c:v> Обществознание </c:v>
                </c:pt>
                <c:pt idx="4">
                  <c:v> Метапредмет </c:v>
                </c:pt>
              </c:strCache>
            </c:strRef>
          </c:cat>
          <c:val>
            <c:numRef>
              <c:f>'22-23-24'!$D$11:$D$15</c:f>
              <c:numCache>
                <c:formatCode>0.0%</c:formatCode>
                <c:ptCount val="5"/>
                <c:pt idx="0">
                  <c:v>0.92549999999999999</c:v>
                </c:pt>
                <c:pt idx="1">
                  <c:v>0.3846</c:v>
                </c:pt>
                <c:pt idx="2">
                  <c:v>1</c:v>
                </c:pt>
                <c:pt idx="3">
                  <c:v>0.90549999999999997</c:v>
                </c:pt>
                <c:pt idx="4">
                  <c:v>0.67989999999999995</c:v>
                </c:pt>
              </c:numCache>
            </c:numRef>
          </c:val>
        </c:ser>
        <c:dLbls>
          <c:showVal val="1"/>
        </c:dLbls>
        <c:gapWidth val="75"/>
        <c:axId val="60928768"/>
        <c:axId val="60940288"/>
      </c:barChart>
      <c:catAx>
        <c:axId val="60928768"/>
        <c:scaling>
          <c:orientation val="minMax"/>
        </c:scaling>
        <c:axPos val="b"/>
        <c:majorTickMark val="none"/>
        <c:tickLblPos val="nextTo"/>
        <c:crossAx val="60940288"/>
        <c:crosses val="autoZero"/>
        <c:auto val="1"/>
        <c:lblAlgn val="ctr"/>
        <c:lblOffset val="100"/>
      </c:catAx>
      <c:valAx>
        <c:axId val="60940288"/>
        <c:scaling>
          <c:orientation val="minMax"/>
        </c:scaling>
        <c:axPos val="l"/>
        <c:numFmt formatCode="0.0%" sourceLinked="1"/>
        <c:majorTickMark val="none"/>
        <c:tickLblPos val="nextTo"/>
        <c:crossAx val="60928768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100B7-315E-4022-8BF0-17B1839607DE}" type="datetimeFigureOut">
              <a:rPr lang="ru-RU" smtClean="0"/>
              <a:pPr/>
              <a:t>01.07.2025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1BA2E5-F699-4DFB-8554-15D4A886E6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0886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1BA2E5-F699-4DFB-8554-15D4A886E667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40486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1141-C967-4AF0-9C2A-D8CEC3E35EF7}" type="datetimeFigureOut">
              <a:rPr lang="ru-RU" smtClean="0"/>
              <a:pPr/>
              <a:t>01.07.2025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C2D2-04F8-4468-8E26-B53288836FD1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1141-C967-4AF0-9C2A-D8CEC3E35EF7}" type="datetimeFigureOut">
              <a:rPr lang="ru-RU" smtClean="0"/>
              <a:pPr/>
              <a:t>01.07.2025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C2D2-04F8-4468-8E26-B53288836F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1141-C967-4AF0-9C2A-D8CEC3E35EF7}" type="datetimeFigureOut">
              <a:rPr lang="ru-RU" smtClean="0"/>
              <a:pPr/>
              <a:t>01.07.2025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C2D2-04F8-4468-8E26-B53288836F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1141-C967-4AF0-9C2A-D8CEC3E35EF7}" type="datetimeFigureOut">
              <a:rPr lang="ru-RU" smtClean="0"/>
              <a:pPr/>
              <a:t>01.07.2025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C2D2-04F8-4468-8E26-B53288836F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1141-C967-4AF0-9C2A-D8CEC3E35EF7}" type="datetimeFigureOut">
              <a:rPr lang="ru-RU" smtClean="0"/>
              <a:pPr/>
              <a:t>01.07.2025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C2D2-04F8-4468-8E26-B53288836FD1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1141-C967-4AF0-9C2A-D8CEC3E35EF7}" type="datetimeFigureOut">
              <a:rPr lang="ru-RU" smtClean="0"/>
              <a:pPr/>
              <a:t>01.07.2025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C2D2-04F8-4468-8E26-B53288836F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1141-C967-4AF0-9C2A-D8CEC3E35EF7}" type="datetimeFigureOut">
              <a:rPr lang="ru-RU" smtClean="0"/>
              <a:pPr/>
              <a:t>01.07.2025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C2D2-04F8-4468-8E26-B53288836FD1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1141-C967-4AF0-9C2A-D8CEC3E35EF7}" type="datetimeFigureOut">
              <a:rPr lang="ru-RU" smtClean="0"/>
              <a:pPr/>
              <a:t>01.07.2025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C2D2-04F8-4468-8E26-B53288836F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1141-C967-4AF0-9C2A-D8CEC3E35EF7}" type="datetimeFigureOut">
              <a:rPr lang="ru-RU" smtClean="0"/>
              <a:pPr/>
              <a:t>01.07.2025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C2D2-04F8-4468-8E26-B53288836F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1141-C967-4AF0-9C2A-D8CEC3E35EF7}" type="datetimeFigureOut">
              <a:rPr lang="ru-RU" smtClean="0"/>
              <a:pPr/>
              <a:t>01.07.2025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C2D2-04F8-4468-8E26-B53288836FD1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1141-C967-4AF0-9C2A-D8CEC3E35EF7}" type="datetimeFigureOut">
              <a:rPr lang="ru-RU" smtClean="0"/>
              <a:pPr/>
              <a:t>01.07.2025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C2D2-04F8-4468-8E26-B53288836F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2741141-C967-4AF0-9C2A-D8CEC3E35EF7}" type="datetimeFigureOut">
              <a:rPr lang="ru-RU" smtClean="0"/>
              <a:pPr/>
              <a:t>01.07.2025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40BC2D2-04F8-4468-8E26-B53288836FD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Итоги проведения ВПР в 2024 году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9025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90600"/>
          </a:xfrm>
        </p:spPr>
        <p:txBody>
          <a:bodyPr/>
          <a:lstStyle/>
          <a:p>
            <a:r>
              <a:rPr lang="ru-RU" dirty="0" smtClean="0"/>
              <a:t>Предложения по организации ВПР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24744"/>
            <a:ext cx="8856984" cy="5616624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Выразить огромную благодарность методистам площадок за организацию, проведение ВПР и заполнение протоколов, преподавателям математики и обществознания за качественную подготовку студентов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Повысить ответственность педагогов за организацию процесса проведения в аудитории:</a:t>
            </a:r>
          </a:p>
          <a:p>
            <a:pPr lvl="1"/>
            <a:r>
              <a:rPr lang="ru-RU" dirty="0" smtClean="0"/>
              <a:t>четкость инструктажей в аудитории (много исправлений в работах!)</a:t>
            </a:r>
          </a:p>
          <a:p>
            <a:pPr lvl="1"/>
            <a:r>
              <a:rPr lang="ru-RU" dirty="0" smtClean="0"/>
              <a:t>Ошибки в заполнении протоколов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Учесть результаты ВПР 1 курса при построении учебного </a:t>
            </a:r>
            <a:r>
              <a:rPr lang="ru-RU" sz="2000" dirty="0" smtClean="0">
                <a:solidFill>
                  <a:srgbClr val="FF0000"/>
                </a:solidFill>
              </a:rPr>
              <a:t>процесса</a:t>
            </a:r>
          </a:p>
          <a:p>
            <a:pPr marL="182880" lvl="1"/>
            <a:r>
              <a:rPr lang="ru-RU" spc="-100" dirty="0" smtClean="0">
                <a:solidFill>
                  <a:srgbClr val="FF0000"/>
                </a:solidFill>
              </a:rPr>
              <a:t>Ответственным </a:t>
            </a:r>
            <a:r>
              <a:rPr lang="ru-RU" spc="-100" dirty="0" smtClean="0">
                <a:solidFill>
                  <a:srgbClr val="FF0000"/>
                </a:solidFill>
              </a:rPr>
              <a:t>на площадках </a:t>
            </a:r>
            <a:r>
              <a:rPr lang="ru-RU" spc="-100" dirty="0" smtClean="0">
                <a:solidFill>
                  <a:schemeClr val="tx2"/>
                </a:solidFill>
              </a:rPr>
              <a:t>отслеживать заполнение протоколов при проведении . </a:t>
            </a:r>
            <a:endParaRPr lang="ru-RU" spc="-100" dirty="0" smtClean="0">
              <a:solidFill>
                <a:schemeClr val="tx2"/>
              </a:solidFill>
            </a:endParaRPr>
          </a:p>
          <a:p>
            <a:pPr marL="182880" lvl="1"/>
            <a:r>
              <a:rPr lang="ru-RU" spc="-100" dirty="0" smtClean="0">
                <a:solidFill>
                  <a:schemeClr val="tx2"/>
                </a:solidFill>
              </a:rPr>
              <a:t>(Опять было </a:t>
            </a:r>
            <a:r>
              <a:rPr lang="ru-RU" spc="-100" dirty="0" smtClean="0">
                <a:solidFill>
                  <a:schemeClr val="tx2"/>
                </a:solidFill>
              </a:rPr>
              <a:t>несколько замечаний по </a:t>
            </a:r>
            <a:r>
              <a:rPr lang="ru-RU" spc="-100" dirty="0" err="1" smtClean="0">
                <a:solidFill>
                  <a:schemeClr val="tx2"/>
                </a:solidFill>
              </a:rPr>
              <a:t>метапредмету</a:t>
            </a:r>
            <a:r>
              <a:rPr lang="ru-RU" spc="-100" dirty="0" smtClean="0">
                <a:solidFill>
                  <a:schemeClr val="tx2"/>
                </a:solidFill>
              </a:rPr>
              <a:t>: студент не был – результат есть, и наоборот).</a:t>
            </a:r>
            <a:endParaRPr lang="ru-RU" dirty="0" smtClean="0"/>
          </a:p>
          <a:p>
            <a:pPr marL="182880" lvl="1"/>
            <a:endParaRPr lang="ru-RU" dirty="0" smtClean="0"/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pPr lvl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Предложения по повышению качества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96752"/>
            <a:ext cx="8964488" cy="5661248"/>
          </a:xfrm>
        </p:spPr>
        <p:txBody>
          <a:bodyPr>
            <a:normAutofit fontScale="25000" lnSpcReduction="20000"/>
          </a:bodyPr>
          <a:lstStyle/>
          <a:p>
            <a:pPr marL="182880" lvl="1"/>
            <a:r>
              <a:rPr lang="ru-RU" sz="6800" dirty="0" smtClean="0"/>
              <a:t>Предварительная подготовка оценок в электронном виде в </a:t>
            </a:r>
            <a:r>
              <a:rPr lang="en-US" sz="6800" dirty="0" smtClean="0"/>
              <a:t>Excel</a:t>
            </a:r>
            <a:r>
              <a:rPr lang="ru-RU" sz="6800" dirty="0" smtClean="0"/>
              <a:t> для 2-3 курса по всем предметам! </a:t>
            </a:r>
          </a:p>
          <a:p>
            <a:pPr marL="182880" lvl="1" algn="r">
              <a:buNone/>
            </a:pPr>
            <a:r>
              <a:rPr lang="ru-RU" sz="6800" dirty="0" smtClean="0"/>
              <a:t>				Срок: июнь, ответственные: зав.отделениями</a:t>
            </a:r>
          </a:p>
          <a:p>
            <a:r>
              <a:rPr lang="ru-RU" sz="6800" dirty="0" smtClean="0"/>
              <a:t>Провести </a:t>
            </a:r>
            <a:r>
              <a:rPr lang="ru-RU" sz="6800" dirty="0" smtClean="0"/>
              <a:t>анализ типичных ошибочных ответов по результатам проведения ВПР, на основании которого разработать план подготовки к ВПР – файл </a:t>
            </a:r>
          </a:p>
          <a:p>
            <a:pPr marL="0" indent="0" algn="r">
              <a:buNone/>
            </a:pPr>
            <a:r>
              <a:rPr lang="ru-RU" sz="6800" dirty="0" smtClean="0"/>
              <a:t>		Срок: Февраль,  ответственные: преподаватели ООД, председатели ЦМК</a:t>
            </a:r>
          </a:p>
          <a:p>
            <a:r>
              <a:rPr lang="ru-RU" sz="6800" dirty="0" smtClean="0"/>
              <a:t>При проведении учебных занятий по общеобразовательным дисциплинам включать задания по содержательным элементам, включенным в контрольно-измерительные материалы ВПР с последующим их анализом</a:t>
            </a:r>
          </a:p>
          <a:p>
            <a:pPr algn="r">
              <a:buNone/>
            </a:pPr>
            <a:r>
              <a:rPr lang="ru-RU" sz="6800" dirty="0" smtClean="0"/>
              <a:t>			Срок: постоянно ответственные: преподаватели ООД</a:t>
            </a:r>
          </a:p>
          <a:p>
            <a:r>
              <a:rPr lang="ru-RU" sz="6800" dirty="0" smtClean="0"/>
              <a:t>Проводить мониторинг качества освоения обучающимися образовательных программ по общеобразовательным дисциплинам: входная диагностика, проверочные работы в рамках текущей аттестации, корректирующие диагностические работы по выявленным «проблемным зонам» освоения содержания образовательных программ</a:t>
            </a:r>
          </a:p>
          <a:p>
            <a:pPr algn="r">
              <a:buNone/>
            </a:pPr>
            <a:r>
              <a:rPr lang="ru-RU" sz="6800" dirty="0" smtClean="0"/>
              <a:t>Срок: постоянно ответственные: преподаватели ООД</a:t>
            </a:r>
          </a:p>
          <a:p>
            <a:r>
              <a:rPr lang="ru-RU" sz="6800" dirty="0" smtClean="0"/>
              <a:t>Просвети </a:t>
            </a:r>
            <a:r>
              <a:rPr lang="ru-RU" sz="6800" dirty="0" smtClean="0"/>
              <a:t>подготовку к ВПР вновь приятым студентам на 1 курс в </a:t>
            </a:r>
            <a:r>
              <a:rPr lang="ru-RU" sz="6800" dirty="0" smtClean="0"/>
              <a:t>2025 </a:t>
            </a:r>
            <a:r>
              <a:rPr lang="ru-RU" sz="6800" dirty="0" smtClean="0"/>
              <a:t>году</a:t>
            </a:r>
          </a:p>
          <a:p>
            <a:pPr algn="r">
              <a:buNone/>
            </a:pPr>
            <a:r>
              <a:rPr lang="ru-RU" sz="6800" dirty="0" smtClean="0"/>
              <a:t>Срок: сентябрь,  ответственные: преподаватели ООД, председатели ЦМК</a:t>
            </a:r>
          </a:p>
          <a:p>
            <a:pPr algn="r">
              <a:buNone/>
            </a:pPr>
            <a:endParaRPr lang="ru-RU" dirty="0" smtClean="0"/>
          </a:p>
          <a:p>
            <a:pPr lvl="1" algn="r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ru-RU" dirty="0"/>
              <a:t>Итоговый процент участия в ВПР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86728379"/>
              </p:ext>
            </p:extLst>
          </p:nvPr>
        </p:nvGraphicFramePr>
        <p:xfrm>
          <a:off x="179512" y="1340765"/>
          <a:ext cx="8784980" cy="46085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670"/>
                <a:gridCol w="585665"/>
                <a:gridCol w="585665"/>
                <a:gridCol w="585665"/>
                <a:gridCol w="585665"/>
                <a:gridCol w="585665"/>
                <a:gridCol w="585665"/>
                <a:gridCol w="585665"/>
                <a:gridCol w="585665"/>
                <a:gridCol w="585665"/>
                <a:gridCol w="585665"/>
                <a:gridCol w="585665"/>
                <a:gridCol w="585665"/>
                <a:gridCol w="585665"/>
                <a:gridCol w="585665"/>
              </a:tblGrid>
              <a:tr h="1098948"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курс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Завершившие программы ООД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Итог, в процентах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 rtl="0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8948"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Профильный предмет, в процентах 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ЕПР, в процентах  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Профильный предмет, в процентах   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ЕПР, в процентах  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1167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2024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2024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2024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2024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098948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84,6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87,8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1" i="0" u="none" strike="noStrike" kern="1200" dirty="0" smtClean="0">
                          <a:solidFill>
                            <a:srgbClr val="FF0000"/>
                          </a:solidFill>
                          <a:latin typeface="Calibri"/>
                          <a:ea typeface="+mn-ea"/>
                          <a:cs typeface="+mn-cs"/>
                        </a:rPr>
                        <a:t>86,9</a:t>
                      </a:r>
                      <a:endParaRPr lang="ru-RU" sz="1800" b="1" i="0" u="none" strike="noStrike" kern="1200" dirty="0">
                        <a:solidFill>
                          <a:srgbClr val="FF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91,2%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87,2%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1" i="0" u="none" strike="noStrike" kern="1200" dirty="0" smtClean="0">
                          <a:solidFill>
                            <a:srgbClr val="33CC33"/>
                          </a:solidFill>
                          <a:latin typeface="Calibri"/>
                          <a:ea typeface="+mn-ea"/>
                          <a:cs typeface="+mn-cs"/>
                        </a:rPr>
                        <a:t>90,6</a:t>
                      </a:r>
                      <a:endParaRPr lang="ru-RU" sz="1800" b="1" i="0" u="none" strike="noStrike" kern="1200" dirty="0">
                        <a:solidFill>
                          <a:srgbClr val="33CC33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89,3%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84,1%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1" i="0" u="none" strike="noStrike" kern="1200" dirty="0" smtClean="0">
                          <a:solidFill>
                            <a:srgbClr val="33CC33"/>
                          </a:solidFill>
                          <a:latin typeface="Calibri"/>
                          <a:ea typeface="+mn-ea"/>
                          <a:cs typeface="+mn-cs"/>
                        </a:rPr>
                        <a:t>86,2</a:t>
                      </a:r>
                      <a:endParaRPr lang="ru-RU" sz="1800" b="1" i="0" u="none" strike="noStrike" kern="1200" dirty="0">
                        <a:solidFill>
                          <a:srgbClr val="33CC33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83,4%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88,7%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1" i="0" u="none" strike="noStrike" kern="1200" dirty="0" smtClean="0">
                          <a:solidFill>
                            <a:srgbClr val="FF0000"/>
                          </a:solidFill>
                          <a:latin typeface="Calibri"/>
                          <a:ea typeface="+mn-ea"/>
                          <a:cs typeface="+mn-cs"/>
                        </a:rPr>
                        <a:t>82,2</a:t>
                      </a:r>
                      <a:endParaRPr lang="ru-RU" sz="1800" b="1" i="0" u="none" strike="noStrike" kern="1200" dirty="0">
                        <a:solidFill>
                          <a:srgbClr val="FF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87,1%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86,9%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1" i="0" u="none" strike="noStrike" kern="1200" dirty="0" smtClean="0">
                          <a:solidFill>
                            <a:srgbClr val="FF0000"/>
                          </a:solidFill>
                          <a:latin typeface="Calibri"/>
                          <a:ea typeface="+mn-ea"/>
                          <a:cs typeface="+mn-cs"/>
                        </a:rPr>
                        <a:t>86,5</a:t>
                      </a:r>
                      <a:endParaRPr lang="ru-RU" sz="1800" b="1" i="0" u="none" strike="noStrike" kern="1200" dirty="0">
                        <a:solidFill>
                          <a:srgbClr val="FF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97790920"/>
              </p:ext>
            </p:extLst>
          </p:nvPr>
        </p:nvGraphicFramePr>
        <p:xfrm>
          <a:off x="107504" y="404664"/>
          <a:ext cx="8856984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5295811"/>
              </p:ext>
            </p:extLst>
          </p:nvPr>
        </p:nvGraphicFramePr>
        <p:xfrm>
          <a:off x="179512" y="476672"/>
          <a:ext cx="8712968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351546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курс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23528" y="1340768"/>
          <a:ext cx="8363272" cy="5136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Завершившие обучение по СОО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90600"/>
          </a:xfrm>
        </p:spPr>
        <p:txBody>
          <a:bodyPr>
            <a:normAutofit/>
          </a:bodyPr>
          <a:lstStyle/>
          <a:p>
            <a:r>
              <a:rPr lang="ru-RU" dirty="0" smtClean="0"/>
              <a:t>Процент, выполнивших </a:t>
            </a:r>
            <a:r>
              <a:rPr lang="ru-RU" dirty="0" smtClean="0"/>
              <a:t>работу</a:t>
            </a:r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179512" y="836712"/>
          <a:ext cx="864096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23528" y="476672"/>
          <a:ext cx="8640960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79512" y="476672"/>
          <a:ext cx="8856984" cy="6381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393</TotalTime>
  <Words>230</Words>
  <Application>Microsoft Office PowerPoint</Application>
  <PresentationFormat>Экран (4:3)</PresentationFormat>
  <Paragraphs>83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Ясность</vt:lpstr>
      <vt:lpstr>Итоги проведения ВПР в 2024 году</vt:lpstr>
      <vt:lpstr>Итоговый процент участия в ВПР</vt:lpstr>
      <vt:lpstr>Слайд 3</vt:lpstr>
      <vt:lpstr>Слайд 4</vt:lpstr>
      <vt:lpstr>1 курс</vt:lpstr>
      <vt:lpstr>Завершившие обучение по СОО</vt:lpstr>
      <vt:lpstr>Процент, выполнивших работу</vt:lpstr>
      <vt:lpstr>Слайд 8</vt:lpstr>
      <vt:lpstr>Слайд 9</vt:lpstr>
      <vt:lpstr>Предложения по организации ВПР</vt:lpstr>
      <vt:lpstr>Предложения по повышению качества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проведения ВПР в 2021 году</dc:title>
  <dc:creator>Хлебникова Наталья Евгеньевна</dc:creator>
  <cp:lastModifiedBy>hlebnikovane</cp:lastModifiedBy>
  <cp:revision>54</cp:revision>
  <dcterms:created xsi:type="dcterms:W3CDTF">2022-02-18T09:58:49Z</dcterms:created>
  <dcterms:modified xsi:type="dcterms:W3CDTF">2025-07-01T06:47:13Z</dcterms:modified>
</cp:coreProperties>
</file>