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9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67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3\&#1080;&#1090;&#1086;&#1075;&#1086;&#1074;&#1099;&#1077;%20&#1094;&#1080;&#1092;&#1088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'впр выступление'!$C$12</c:f>
              <c:strCache>
                <c:ptCount val="1"/>
                <c:pt idx="0">
                  <c:v>профильный  </c:v>
                </c:pt>
              </c:strCache>
            </c:strRef>
          </c:tx>
          <c:cat>
            <c:strRef>
              <c:f>'впр выступление'!$B$13:$B$14</c:f>
              <c:strCache>
                <c:ptCount val="2"/>
                <c:pt idx="0">
                  <c:v>1 курс </c:v>
                </c:pt>
                <c:pt idx="1">
                  <c:v>Завершившие программы ООД </c:v>
                </c:pt>
              </c:strCache>
            </c:strRef>
          </c:cat>
          <c:val>
            <c:numRef>
              <c:f>'впр выступление'!$C$13:$C$14</c:f>
              <c:numCache>
                <c:formatCode>0.0%</c:formatCode>
                <c:ptCount val="2"/>
                <c:pt idx="0">
                  <c:v>0.87785000000000024</c:v>
                </c:pt>
                <c:pt idx="1">
                  <c:v>0.84050000000000002</c:v>
                </c:pt>
              </c:numCache>
            </c:numRef>
          </c:val>
        </c:ser>
        <c:ser>
          <c:idx val="1"/>
          <c:order val="1"/>
          <c:tx>
            <c:strRef>
              <c:f>'впр выступление'!$D$12</c:f>
              <c:strCache>
                <c:ptCount val="1"/>
                <c:pt idx="0">
                  <c:v>метапредмет </c:v>
                </c:pt>
              </c:strCache>
            </c:strRef>
          </c:tx>
          <c:cat>
            <c:strRef>
              <c:f>'впр выступление'!$B$13:$B$14</c:f>
              <c:strCache>
                <c:ptCount val="2"/>
                <c:pt idx="0">
                  <c:v>1 курс </c:v>
                </c:pt>
                <c:pt idx="1">
                  <c:v>Завершившие программы ООД </c:v>
                </c:pt>
              </c:strCache>
            </c:strRef>
          </c:cat>
          <c:val>
            <c:numRef>
              <c:f>'впр выступление'!$D$13:$D$14</c:f>
              <c:numCache>
                <c:formatCode>0.0%</c:formatCode>
                <c:ptCount val="2"/>
                <c:pt idx="0">
                  <c:v>0.87175000000000014</c:v>
                </c:pt>
                <c:pt idx="1">
                  <c:v>0.88650000000000029</c:v>
                </c:pt>
              </c:numCache>
            </c:numRef>
          </c:val>
        </c:ser>
        <c:dLbls>
          <c:showVal val="1"/>
        </c:dLbls>
        <c:axId val="76512640"/>
        <c:axId val="76469376"/>
      </c:barChart>
      <c:catAx>
        <c:axId val="76512640"/>
        <c:scaling>
          <c:orientation val="minMax"/>
        </c:scaling>
        <c:axPos val="b"/>
        <c:tickLblPos val="nextTo"/>
        <c:crossAx val="76469376"/>
        <c:crosses val="autoZero"/>
        <c:auto val="1"/>
        <c:lblAlgn val="ctr"/>
        <c:lblOffset val="100"/>
      </c:catAx>
      <c:valAx>
        <c:axId val="76469376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76512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'2023 баллы1 (3)'!$C$9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'2023 баллы1 (3)'!$A$10:$A$14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(3)'!$C$10:$C$14</c:f>
              <c:numCache>
                <c:formatCode>0.0%</c:formatCode>
                <c:ptCount val="5"/>
                <c:pt idx="0">
                  <c:v>0.21680000000000005</c:v>
                </c:pt>
                <c:pt idx="1">
                  <c:v>0</c:v>
                </c:pt>
                <c:pt idx="2">
                  <c:v>0.25</c:v>
                </c:pt>
                <c:pt idx="3">
                  <c:v>0.56450000000000011</c:v>
                </c:pt>
                <c:pt idx="4">
                  <c:v>0.24720000000000006</c:v>
                </c:pt>
              </c:numCache>
            </c:numRef>
          </c:val>
        </c:ser>
        <c:ser>
          <c:idx val="1"/>
          <c:order val="1"/>
          <c:tx>
            <c:strRef>
              <c:f>'2023 баллы1 (3)'!$D$9</c:f>
              <c:strCache>
                <c:ptCount val="1"/>
                <c:pt idx="0">
                  <c:v>без двоек</c:v>
                </c:pt>
              </c:strCache>
            </c:strRef>
          </c:tx>
          <c:cat>
            <c:strRef>
              <c:f>'2023 баллы1 (3)'!$A$10:$A$14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(3)'!$D$10:$D$14</c:f>
              <c:numCache>
                <c:formatCode>0.0%</c:formatCode>
                <c:ptCount val="5"/>
                <c:pt idx="0">
                  <c:v>0.84630000000000005</c:v>
                </c:pt>
                <c:pt idx="1">
                  <c:v>0.5588000000000003</c:v>
                </c:pt>
                <c:pt idx="2">
                  <c:v>0.67500000000000038</c:v>
                </c:pt>
                <c:pt idx="3">
                  <c:v>0.88890000000000002</c:v>
                </c:pt>
                <c:pt idx="4">
                  <c:v>0.8479000000000001</c:v>
                </c:pt>
              </c:numCache>
            </c:numRef>
          </c:val>
        </c:ser>
        <c:dLbls>
          <c:showVal val="1"/>
        </c:dLbls>
        <c:axId val="92338432"/>
        <c:axId val="91361280"/>
      </c:barChart>
      <c:catAx>
        <c:axId val="92338432"/>
        <c:scaling>
          <c:orientation val="minMax"/>
        </c:scaling>
        <c:axPos val="b"/>
        <c:tickLblPos val="nextTo"/>
        <c:crossAx val="91361280"/>
        <c:crosses val="autoZero"/>
        <c:auto val="1"/>
        <c:lblAlgn val="ctr"/>
        <c:lblOffset val="100"/>
      </c:catAx>
      <c:valAx>
        <c:axId val="91361280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923384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'2023 баллы1 (3)'!$C$18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'2023 баллы1 (3)'!$A$19:$A$23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(3)'!$C$19:$C$23</c:f>
              <c:numCache>
                <c:formatCode>0.0%</c:formatCode>
                <c:ptCount val="5"/>
                <c:pt idx="0">
                  <c:v>7.0499999999999993E-2</c:v>
                </c:pt>
                <c:pt idx="1">
                  <c:v>0.10529999999999999</c:v>
                </c:pt>
                <c:pt idx="2">
                  <c:v>0.15790000000000004</c:v>
                </c:pt>
                <c:pt idx="3">
                  <c:v>0.44979999999999998</c:v>
                </c:pt>
                <c:pt idx="4">
                  <c:v>0.2341</c:v>
                </c:pt>
              </c:numCache>
            </c:numRef>
          </c:val>
        </c:ser>
        <c:ser>
          <c:idx val="1"/>
          <c:order val="1"/>
          <c:tx>
            <c:strRef>
              <c:f>'2023 баллы1 (3)'!$D$18</c:f>
              <c:strCache>
                <c:ptCount val="1"/>
                <c:pt idx="0">
                  <c:v>без двоек</c:v>
                </c:pt>
              </c:strCache>
            </c:strRef>
          </c:tx>
          <c:cat>
            <c:strRef>
              <c:f>'2023 баллы1 (3)'!$A$19:$A$23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(3)'!$D$19:$D$23</c:f>
              <c:numCache>
                <c:formatCode>0.0%</c:formatCode>
                <c:ptCount val="5"/>
                <c:pt idx="0">
                  <c:v>0.9262999999999999</c:v>
                </c:pt>
                <c:pt idx="1">
                  <c:v>0.21060000000000001</c:v>
                </c:pt>
                <c:pt idx="2">
                  <c:v>0.68420000000000003</c:v>
                </c:pt>
                <c:pt idx="3">
                  <c:v>0.8952</c:v>
                </c:pt>
                <c:pt idx="4">
                  <c:v>0.73659999999999992</c:v>
                </c:pt>
              </c:numCache>
            </c:numRef>
          </c:val>
        </c:ser>
        <c:dLbls>
          <c:showVal val="1"/>
        </c:dLbls>
        <c:axId val="91407488"/>
        <c:axId val="91409024"/>
      </c:barChart>
      <c:catAx>
        <c:axId val="91407488"/>
        <c:scaling>
          <c:orientation val="minMax"/>
        </c:scaling>
        <c:axPos val="b"/>
        <c:tickLblPos val="nextTo"/>
        <c:crossAx val="91409024"/>
        <c:crosses val="autoZero"/>
        <c:auto val="1"/>
        <c:lblAlgn val="ctr"/>
        <c:lblOffset val="100"/>
      </c:catAx>
      <c:valAx>
        <c:axId val="91409024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914074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596586490389956E-2"/>
          <c:y val="2.7715174504420161E-2"/>
          <c:w val="0.74073424712069058"/>
          <c:h val="0.5931505626358976"/>
        </c:manualLayout>
      </c:layout>
      <c:barChart>
        <c:barDir val="col"/>
        <c:grouping val="clustered"/>
        <c:ser>
          <c:idx val="0"/>
          <c:order val="0"/>
          <c:tx>
            <c:strRef>
              <c:f>'2023 баллы1 (3)'!$C$25:$C$26</c:f>
              <c:strCache>
                <c:ptCount val="1"/>
                <c:pt idx="0">
                  <c:v>1 курс без двоек</c:v>
                </c:pt>
              </c:strCache>
            </c:strRef>
          </c:tx>
          <c:dLbls>
            <c:dLbl>
              <c:idx val="0"/>
              <c:layout>
                <c:manualLayout>
                  <c:x val="-3.2334370255156848E-2"/>
                  <c:y val="1.676976266541513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6743602562678244E-2"/>
                  <c:y val="1.1978401903867933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7636929230085554E-2"/>
                  <c:y val="1.4374082284641538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'2023 баллы1 (3)'!$A$27:$A$31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(3)'!$C$27:$C$31</c:f>
              <c:numCache>
                <c:formatCode>0.0%</c:formatCode>
                <c:ptCount val="5"/>
                <c:pt idx="0">
                  <c:v>0.84630000000000005</c:v>
                </c:pt>
                <c:pt idx="1">
                  <c:v>0.5588000000000003</c:v>
                </c:pt>
                <c:pt idx="2">
                  <c:v>0.67500000000000038</c:v>
                </c:pt>
                <c:pt idx="3">
                  <c:v>0.88890000000000002</c:v>
                </c:pt>
                <c:pt idx="4">
                  <c:v>0.8479000000000001</c:v>
                </c:pt>
              </c:numCache>
            </c:numRef>
          </c:val>
        </c:ser>
        <c:ser>
          <c:idx val="1"/>
          <c:order val="1"/>
          <c:tx>
            <c:strRef>
              <c:f>'2023 баллы1 (3)'!$E$25:$E$26</c:f>
              <c:strCache>
                <c:ptCount val="1"/>
                <c:pt idx="0">
                  <c:v>2-3 курс без двоек</c:v>
                </c:pt>
              </c:strCache>
            </c:strRef>
          </c:tx>
          <c:dLbls>
            <c:dLbl>
              <c:idx val="0"/>
              <c:layout>
                <c:manualLayout>
                  <c:x val="1.6167185127578424E-2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910667333259268E-2"/>
                  <c:y val="-9.5827215230943619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2046161537606943E-2"/>
                  <c:y val="-1.916544304618872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3.0864626152649705E-2"/>
                  <c:y val="-4.7913607615471827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'2023 баллы1 (3)'!$A$27:$A$31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'2023 баллы1 (3)'!$E$27:$E$31</c:f>
              <c:numCache>
                <c:formatCode>0.0%</c:formatCode>
                <c:ptCount val="5"/>
                <c:pt idx="0">
                  <c:v>0.9262999999999999</c:v>
                </c:pt>
                <c:pt idx="1">
                  <c:v>0.21060000000000001</c:v>
                </c:pt>
                <c:pt idx="2">
                  <c:v>0.68420000000000003</c:v>
                </c:pt>
                <c:pt idx="3">
                  <c:v>0.8952</c:v>
                </c:pt>
                <c:pt idx="4">
                  <c:v>0.73659999999999992</c:v>
                </c:pt>
              </c:numCache>
            </c:numRef>
          </c:val>
        </c:ser>
        <c:dLbls>
          <c:showVal val="1"/>
        </c:dLbls>
        <c:axId val="91910144"/>
        <c:axId val="91911680"/>
      </c:barChart>
      <c:catAx>
        <c:axId val="91910144"/>
        <c:scaling>
          <c:orientation val="minMax"/>
        </c:scaling>
        <c:axPos val="b"/>
        <c:tickLblPos val="nextTo"/>
        <c:crossAx val="91911680"/>
        <c:crosses val="autoZero"/>
        <c:auto val="1"/>
        <c:lblAlgn val="ctr"/>
        <c:lblOffset val="100"/>
      </c:catAx>
      <c:valAx>
        <c:axId val="91911680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9191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779276839610452"/>
          <c:y val="7.7810921100658986E-2"/>
          <c:w val="0.13317374458393511"/>
          <c:h val="0.53649098512863647"/>
        </c:manualLayout>
      </c:layout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'2022'!$B$31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3"/>
              <c:layout>
                <c:manualLayout>
                  <c:x val="-3.3524741511732847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'2022'!$A$32:$A$36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'2022'!$B$32:$B$36</c:f>
              <c:numCache>
                <c:formatCode>0.0%</c:formatCode>
                <c:ptCount val="5"/>
                <c:pt idx="0">
                  <c:v>0.66370000000000018</c:v>
                </c:pt>
                <c:pt idx="1">
                  <c:v>0.59089999999999998</c:v>
                </c:pt>
                <c:pt idx="2">
                  <c:v>6.9800000000000098E-2</c:v>
                </c:pt>
                <c:pt idx="3">
                  <c:v>0.93959999999999999</c:v>
                </c:pt>
                <c:pt idx="4">
                  <c:v>0.89849999999999997</c:v>
                </c:pt>
              </c:numCache>
            </c:numRef>
          </c:val>
        </c:ser>
        <c:ser>
          <c:idx val="1"/>
          <c:order val="1"/>
          <c:tx>
            <c:strRef>
              <c:f>'2022'!$C$31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1"/>
              <c:layout>
                <c:manualLayout>
                  <c:x val="3.0609546597669141E-2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6236754226573546E-2"/>
                  <c:y val="2.2325226873526013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3.6439936425796599E-2"/>
                  <c:y val="6.6975680620578034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'2022'!$A$32:$A$36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'2022'!$C$32:$C$36</c:f>
              <c:numCache>
                <c:formatCode>0.0%</c:formatCode>
                <c:ptCount val="5"/>
                <c:pt idx="0">
                  <c:v>0.84630000000000005</c:v>
                </c:pt>
                <c:pt idx="1">
                  <c:v>0.55880000000000019</c:v>
                </c:pt>
                <c:pt idx="2">
                  <c:v>0.67500000000000016</c:v>
                </c:pt>
                <c:pt idx="3">
                  <c:v>0.88890000000000002</c:v>
                </c:pt>
                <c:pt idx="4">
                  <c:v>0.84789999999999999</c:v>
                </c:pt>
              </c:numCache>
            </c:numRef>
          </c:val>
        </c:ser>
        <c:axId val="91940352"/>
        <c:axId val="91941888"/>
      </c:barChart>
      <c:catAx>
        <c:axId val="91940352"/>
        <c:scaling>
          <c:orientation val="minMax"/>
        </c:scaling>
        <c:axPos val="b"/>
        <c:tickLblPos val="nextTo"/>
        <c:crossAx val="91941888"/>
        <c:crosses val="autoZero"/>
        <c:auto val="1"/>
        <c:lblAlgn val="ctr"/>
        <c:lblOffset val="100"/>
      </c:catAx>
      <c:valAx>
        <c:axId val="91941888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919403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'2022'!$F$31</c:f>
              <c:strCache>
                <c:ptCount val="1"/>
                <c:pt idx="0">
                  <c:v>2022 г</c:v>
                </c:pt>
              </c:strCache>
            </c:strRef>
          </c:tx>
          <c:dLbls>
            <c:dLbl>
              <c:idx val="3"/>
              <c:layout>
                <c:manualLayout>
                  <c:x val="-4.6296296296296302E-3"/>
                  <c:y val="7.812499999999988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2345679012345682E-2"/>
                  <c:y val="1.5624999999999977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'2022'!$E$32:$E$36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'2022'!$F$32:$F$36</c:f>
              <c:numCache>
                <c:formatCode>0.0%</c:formatCode>
                <c:ptCount val="5"/>
                <c:pt idx="0">
                  <c:v>0.8375999999999999</c:v>
                </c:pt>
                <c:pt idx="1">
                  <c:v>0.43750000000000006</c:v>
                </c:pt>
                <c:pt idx="2">
                  <c:v>0.96429999999999993</c:v>
                </c:pt>
                <c:pt idx="3">
                  <c:v>0.89129999999999998</c:v>
                </c:pt>
                <c:pt idx="4">
                  <c:v>0.71510000000000018</c:v>
                </c:pt>
              </c:numCache>
            </c:numRef>
          </c:val>
        </c:ser>
        <c:ser>
          <c:idx val="1"/>
          <c:order val="1"/>
          <c:tx>
            <c:strRef>
              <c:f>'2022'!$G$31</c:f>
              <c:strCache>
                <c:ptCount val="1"/>
                <c:pt idx="0">
                  <c:v>2023 г</c:v>
                </c:pt>
              </c:strCache>
            </c:strRef>
          </c:tx>
          <c:dLbls>
            <c:dLbl>
              <c:idx val="0"/>
              <c:layout>
                <c:manualLayout>
                  <c:x val="3.8580246913580245E-2"/>
                  <c:y val="-3.12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2407407407407413E-2"/>
                  <c:y val="-4.7742504030075024E-17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3950617283950615E-2"/>
                  <c:y val="2.3871252015037512E-17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4.4753086419753091E-2"/>
                  <c:y val="-1.5625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4.6296296296296301E-2"/>
                  <c:y val="-7.5520833333333356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'2022'!$E$32:$E$36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'2022'!$G$32:$G$36</c:f>
              <c:numCache>
                <c:formatCode>0.0%</c:formatCode>
                <c:ptCount val="5"/>
                <c:pt idx="0">
                  <c:v>0.9262999999999999</c:v>
                </c:pt>
                <c:pt idx="1">
                  <c:v>0.21060000000000001</c:v>
                </c:pt>
                <c:pt idx="2">
                  <c:v>0.68420000000000003</c:v>
                </c:pt>
                <c:pt idx="3">
                  <c:v>0.8952</c:v>
                </c:pt>
                <c:pt idx="4">
                  <c:v>0.73659999999999992</c:v>
                </c:pt>
              </c:numCache>
            </c:numRef>
          </c:val>
        </c:ser>
        <c:dLbls>
          <c:showVal val="1"/>
        </c:dLbls>
        <c:axId val="92001792"/>
        <c:axId val="92003328"/>
      </c:barChart>
      <c:catAx>
        <c:axId val="92001792"/>
        <c:scaling>
          <c:orientation val="minMax"/>
        </c:scaling>
        <c:axPos val="b"/>
        <c:tickLblPos val="nextTo"/>
        <c:crossAx val="92003328"/>
        <c:crosses val="autoZero"/>
        <c:auto val="1"/>
        <c:lblAlgn val="ctr"/>
        <c:lblOffset val="100"/>
      </c:catAx>
      <c:valAx>
        <c:axId val="92003328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92001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100B7-315E-4022-8BF0-17B1839607DE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BA2E5-F699-4DFB-8554-15D4A886E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8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741141-C967-4AF0-9C2A-D8CEC3E35EF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Итоги проведения ВПР в 2023 году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02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ru-RU" dirty="0" smtClean="0"/>
              <a:t>Предложения по организации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Выразить огромную благодарность методистам площадок за </a:t>
            </a:r>
            <a:r>
              <a:rPr lang="ru-RU" sz="2000" dirty="0" smtClean="0">
                <a:solidFill>
                  <a:srgbClr val="FF0000"/>
                </a:solidFill>
              </a:rPr>
              <a:t>организацию, проведение </a:t>
            </a:r>
            <a:r>
              <a:rPr lang="ru-RU" sz="2000" dirty="0" smtClean="0">
                <a:solidFill>
                  <a:srgbClr val="FF0000"/>
                </a:solidFill>
              </a:rPr>
              <a:t>ВПР и </a:t>
            </a:r>
            <a:r>
              <a:rPr lang="ru-RU" sz="2000" dirty="0" smtClean="0">
                <a:solidFill>
                  <a:srgbClr val="FF0000"/>
                </a:solidFill>
              </a:rPr>
              <a:t>заполнение протоколов, </a:t>
            </a:r>
            <a:r>
              <a:rPr lang="ru-RU" sz="2000" dirty="0" smtClean="0">
                <a:solidFill>
                  <a:srgbClr val="FF0000"/>
                </a:solidFill>
              </a:rPr>
              <a:t>преподавателям </a:t>
            </a:r>
            <a:r>
              <a:rPr lang="ru-RU" sz="2000" dirty="0" smtClean="0">
                <a:solidFill>
                  <a:srgbClr val="FF0000"/>
                </a:solidFill>
              </a:rPr>
              <a:t>математики и </a:t>
            </a:r>
            <a:r>
              <a:rPr lang="ru-RU" sz="2000" dirty="0" smtClean="0">
                <a:solidFill>
                  <a:srgbClr val="FF0000"/>
                </a:solidFill>
              </a:rPr>
              <a:t>обществознания за качественную подготовку студентов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Повысить </a:t>
            </a:r>
            <a:r>
              <a:rPr lang="ru-RU" sz="2000" dirty="0" smtClean="0">
                <a:solidFill>
                  <a:srgbClr val="FF0000"/>
                </a:solidFill>
              </a:rPr>
              <a:t>ответственность педагогов за организацию процесса проведения в аудитории:</a:t>
            </a:r>
          </a:p>
          <a:p>
            <a:pPr lvl="1"/>
            <a:r>
              <a:rPr lang="ru-RU" dirty="0" smtClean="0"/>
              <a:t>четкость инструктажей в аудитории (много исправлений в работах!)</a:t>
            </a:r>
          </a:p>
          <a:p>
            <a:pPr lvl="1"/>
            <a:r>
              <a:rPr lang="ru-RU" dirty="0" smtClean="0"/>
              <a:t>Ошибки в заполнении протоколов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Учесть результаты ВПР 1 курса при построении учебного </a:t>
            </a:r>
            <a:r>
              <a:rPr lang="ru-RU" sz="2000" dirty="0" smtClean="0">
                <a:solidFill>
                  <a:srgbClr val="FF0000"/>
                </a:solidFill>
              </a:rPr>
              <a:t>процесса – </a:t>
            </a:r>
            <a:r>
              <a:rPr lang="ru-RU" sz="2000" dirty="0" smtClean="0"/>
              <a:t>см. предложения</a:t>
            </a:r>
          </a:p>
          <a:p>
            <a:pPr marL="182880" lvl="1"/>
            <a:r>
              <a:rPr lang="ru-RU" dirty="0" smtClean="0">
                <a:solidFill>
                  <a:srgbClr val="FF0000"/>
                </a:solidFill>
              </a:rPr>
              <a:t>Выборка оценок для 1 курса </a:t>
            </a:r>
            <a:r>
              <a:rPr lang="ru-RU" dirty="0" smtClean="0"/>
              <a:t>в </a:t>
            </a:r>
            <a:r>
              <a:rPr lang="ru-RU" dirty="0" err="1" smtClean="0"/>
              <a:t>Проколледже</a:t>
            </a:r>
            <a:r>
              <a:rPr lang="ru-RU" dirty="0" smtClean="0"/>
              <a:t> остается неполной. У некоторых студентов не выдавались оценки по математике, хотя потом в аттестате там была оценка именно по </a:t>
            </a:r>
            <a:r>
              <a:rPr lang="ru-RU" dirty="0" smtClean="0"/>
              <a:t>математике.</a:t>
            </a:r>
          </a:p>
          <a:p>
            <a:pPr marL="182880" lvl="1"/>
            <a:r>
              <a:rPr lang="ru-RU" spc="-100" dirty="0" smtClean="0">
                <a:solidFill>
                  <a:srgbClr val="FF0000"/>
                </a:solidFill>
              </a:rPr>
              <a:t>Ответственным на площадках </a:t>
            </a:r>
            <a:r>
              <a:rPr lang="ru-RU" spc="-100" dirty="0" smtClean="0">
                <a:solidFill>
                  <a:schemeClr val="tx2"/>
                </a:solidFill>
              </a:rPr>
              <a:t>отслеживать заполнение протоколов при проведении . </a:t>
            </a:r>
            <a:r>
              <a:rPr lang="ru-RU" spc="-100" dirty="0" smtClean="0">
                <a:solidFill>
                  <a:schemeClr val="tx2"/>
                </a:solidFill>
              </a:rPr>
              <a:t>(Было </a:t>
            </a:r>
            <a:r>
              <a:rPr lang="ru-RU" spc="-100" dirty="0" smtClean="0">
                <a:solidFill>
                  <a:schemeClr val="tx2"/>
                </a:solidFill>
              </a:rPr>
              <a:t>несколько замечаний по </a:t>
            </a:r>
            <a:r>
              <a:rPr lang="ru-RU" spc="-100" dirty="0" err="1" smtClean="0">
                <a:solidFill>
                  <a:schemeClr val="tx2"/>
                </a:solidFill>
              </a:rPr>
              <a:t>метапредмету</a:t>
            </a:r>
            <a:r>
              <a:rPr lang="ru-RU" spc="-100" dirty="0" smtClean="0">
                <a:solidFill>
                  <a:schemeClr val="tx2"/>
                </a:solidFill>
              </a:rPr>
              <a:t>: студент не был – результат есть, и </a:t>
            </a:r>
            <a:r>
              <a:rPr lang="ru-RU" spc="-100" dirty="0" smtClean="0">
                <a:solidFill>
                  <a:schemeClr val="tx2"/>
                </a:solidFill>
              </a:rPr>
              <a:t>наоборот).</a:t>
            </a:r>
            <a:endParaRPr lang="ru-RU" dirty="0" smtClean="0"/>
          </a:p>
          <a:p>
            <a:pPr marL="182880" lvl="1"/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Предложения по повышению качества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964488" cy="6237312"/>
          </a:xfrm>
        </p:spPr>
        <p:txBody>
          <a:bodyPr>
            <a:normAutofit fontScale="25000" lnSpcReduction="20000"/>
          </a:bodyPr>
          <a:lstStyle/>
          <a:p>
            <a:pPr marL="182880" lvl="1"/>
            <a:r>
              <a:rPr lang="ru-RU" sz="6800" dirty="0" smtClean="0"/>
              <a:t>Предварительная подготовка оценок в электронном виде в </a:t>
            </a:r>
            <a:r>
              <a:rPr lang="en-US" sz="6800" dirty="0" smtClean="0"/>
              <a:t>Excel</a:t>
            </a:r>
            <a:r>
              <a:rPr lang="ru-RU" sz="6800" dirty="0" smtClean="0"/>
              <a:t> для 2-3 курса по всем предметам! </a:t>
            </a:r>
          </a:p>
          <a:p>
            <a:pPr marL="182880" lvl="1" algn="r">
              <a:buNone/>
            </a:pPr>
            <a:r>
              <a:rPr lang="ru-RU" sz="6800" dirty="0" smtClean="0"/>
              <a:t>				Срок</a:t>
            </a:r>
            <a:r>
              <a:rPr lang="ru-RU" sz="6800" dirty="0" smtClean="0"/>
              <a:t>: июнь, ответственные: зав.отделениями</a:t>
            </a:r>
          </a:p>
          <a:p>
            <a:r>
              <a:rPr lang="ru-RU" sz="6800" dirty="0" smtClean="0"/>
              <a:t>Познакомиться с информацией </a:t>
            </a:r>
            <a:r>
              <a:rPr lang="ru-RU" sz="6800" dirty="0" smtClean="0"/>
              <a:t>об уровнях сложности заданий ВПР СПО по предметам и курсам </a:t>
            </a:r>
            <a:r>
              <a:rPr lang="ru-RU" sz="6800" dirty="0" smtClean="0"/>
              <a:t>обучения</a:t>
            </a:r>
          </a:p>
          <a:p>
            <a:pPr algn="r">
              <a:buNone/>
            </a:pPr>
            <a:r>
              <a:rPr lang="ru-RU" sz="6800" dirty="0" smtClean="0"/>
              <a:t>		Срок: Февраль,  ответственные: </a:t>
            </a:r>
            <a:r>
              <a:rPr lang="ru-RU" sz="6800" dirty="0" smtClean="0"/>
              <a:t>преподаватели ООД, </a:t>
            </a:r>
            <a:r>
              <a:rPr lang="ru-RU" sz="6800" dirty="0" smtClean="0"/>
              <a:t>председатели ЦМК</a:t>
            </a:r>
          </a:p>
          <a:p>
            <a:r>
              <a:rPr lang="ru-RU" sz="6800" dirty="0" smtClean="0"/>
              <a:t>Провести анализ </a:t>
            </a:r>
            <a:r>
              <a:rPr lang="ru-RU" sz="6800" dirty="0" smtClean="0"/>
              <a:t>типичных ошибочных ответов по результатам проведения ВПР, на основании которого </a:t>
            </a:r>
            <a:r>
              <a:rPr lang="ru-RU" sz="6800" dirty="0" smtClean="0"/>
              <a:t>разработать </a:t>
            </a:r>
            <a:r>
              <a:rPr lang="ru-RU" sz="6800" dirty="0" smtClean="0"/>
              <a:t>план подготовки к </a:t>
            </a:r>
            <a:r>
              <a:rPr lang="ru-RU" sz="6800" dirty="0" smtClean="0"/>
              <a:t>ВПР – файл </a:t>
            </a:r>
            <a:endParaRPr lang="ru-RU" sz="6800" dirty="0" smtClean="0"/>
          </a:p>
          <a:p>
            <a:pPr marL="0" indent="0" algn="r">
              <a:buNone/>
            </a:pPr>
            <a:r>
              <a:rPr lang="ru-RU" sz="6800" dirty="0" smtClean="0"/>
              <a:t>		Срок</a:t>
            </a:r>
            <a:r>
              <a:rPr lang="ru-RU" sz="6800" dirty="0" smtClean="0"/>
              <a:t>: </a:t>
            </a:r>
            <a:r>
              <a:rPr lang="ru-RU" sz="6800" dirty="0" smtClean="0"/>
              <a:t>Февраль,  </a:t>
            </a:r>
            <a:r>
              <a:rPr lang="ru-RU" sz="6800" dirty="0" smtClean="0"/>
              <a:t>ответственные</a:t>
            </a:r>
            <a:r>
              <a:rPr lang="ru-RU" sz="6800" dirty="0" smtClean="0"/>
              <a:t>: </a:t>
            </a:r>
            <a:r>
              <a:rPr lang="ru-RU" sz="6800" dirty="0" smtClean="0"/>
              <a:t>преподаватели ООД</a:t>
            </a:r>
            <a:r>
              <a:rPr lang="ru-RU" sz="6800" dirty="0" smtClean="0"/>
              <a:t>, председатели ЦМК</a:t>
            </a:r>
            <a:endParaRPr lang="ru-RU" sz="6800" dirty="0" smtClean="0"/>
          </a:p>
          <a:p>
            <a:r>
              <a:rPr lang="ru-RU" sz="6800" dirty="0" smtClean="0"/>
              <a:t>При </a:t>
            </a:r>
            <a:r>
              <a:rPr lang="ru-RU" sz="6800" dirty="0" smtClean="0"/>
              <a:t>проведении учебных занятий по общеобразовательным дисциплинам включать задания по содержательным элементам, включенным в контрольно-измерительные материалы ВПР с последующим их анализом</a:t>
            </a:r>
          </a:p>
          <a:p>
            <a:pPr algn="r">
              <a:buNone/>
            </a:pPr>
            <a:r>
              <a:rPr lang="ru-RU" sz="6800" dirty="0" smtClean="0"/>
              <a:t>			Срок: постоянно ответственные</a:t>
            </a:r>
            <a:r>
              <a:rPr lang="ru-RU" sz="6800" dirty="0" smtClean="0"/>
              <a:t>: преподаватели ООД</a:t>
            </a:r>
          </a:p>
          <a:p>
            <a:r>
              <a:rPr lang="ru-RU" sz="6800" dirty="0" smtClean="0"/>
              <a:t>Проводить мониторинг </a:t>
            </a:r>
            <a:r>
              <a:rPr lang="ru-RU" sz="6800" dirty="0" smtClean="0"/>
              <a:t>качества освоения обучающимися образовательных программ по общеобразовательным дисциплинам: входная диагностика, проверочные работы в рамках текущей аттестации, корректирующие диагностические работы по выявленным «проблемным зонам» освоения содержания образовательных программ</a:t>
            </a:r>
          </a:p>
          <a:p>
            <a:pPr algn="r">
              <a:buNone/>
            </a:pPr>
            <a:r>
              <a:rPr lang="ru-RU" sz="6800" dirty="0" smtClean="0"/>
              <a:t>Срок: постоянно ответственные: преподаватели ООД</a:t>
            </a:r>
            <a:endParaRPr lang="ru-RU" sz="6800" dirty="0" smtClean="0"/>
          </a:p>
          <a:p>
            <a:r>
              <a:rPr lang="ru-RU" sz="6800" dirty="0" smtClean="0"/>
              <a:t>Обновить оценочные </a:t>
            </a:r>
            <a:r>
              <a:rPr lang="ru-RU" sz="6800" dirty="0" smtClean="0"/>
              <a:t>материалы по общеобразовательным </a:t>
            </a:r>
            <a:r>
              <a:rPr lang="ru-RU" sz="6800" dirty="0" smtClean="0"/>
              <a:t>дисциплинам с учетом заданий </a:t>
            </a:r>
            <a:r>
              <a:rPr lang="ru-RU" sz="6800" dirty="0" smtClean="0"/>
              <a:t>по федеральным оценочным процедурам (ВПР </a:t>
            </a:r>
            <a:r>
              <a:rPr lang="ru-RU" sz="6800" dirty="0" smtClean="0"/>
              <a:t>СПО), которые не изменятся в 2024 году </a:t>
            </a:r>
          </a:p>
          <a:p>
            <a:pPr algn="r">
              <a:buNone/>
            </a:pPr>
            <a:r>
              <a:rPr lang="ru-RU" sz="6800" dirty="0" smtClean="0"/>
              <a:t>Срок</a:t>
            </a:r>
            <a:r>
              <a:rPr lang="ru-RU" sz="6800" dirty="0" smtClean="0"/>
              <a:t>: Февраль,  ответственные: преподаватели ООД</a:t>
            </a:r>
            <a:r>
              <a:rPr lang="ru-RU" sz="6800" dirty="0" smtClean="0"/>
              <a:t>, </a:t>
            </a:r>
            <a:r>
              <a:rPr lang="ru-RU" sz="6800" dirty="0" smtClean="0"/>
              <a:t>председатели </a:t>
            </a:r>
            <a:r>
              <a:rPr lang="ru-RU" sz="6800" dirty="0" smtClean="0"/>
              <a:t>ЦМК</a:t>
            </a:r>
          </a:p>
          <a:p>
            <a:r>
              <a:rPr lang="ru-RU" sz="6800" dirty="0" smtClean="0"/>
              <a:t>Просвети подготовку к ВПР вновь приятым студентам на 1 курс в 2024 году</a:t>
            </a:r>
          </a:p>
          <a:p>
            <a:pPr algn="r">
              <a:buNone/>
            </a:pPr>
            <a:r>
              <a:rPr lang="ru-RU" sz="6800" dirty="0" smtClean="0"/>
              <a:t>Срок</a:t>
            </a:r>
            <a:r>
              <a:rPr lang="ru-RU" sz="6800" dirty="0" smtClean="0"/>
              <a:t>: </a:t>
            </a:r>
            <a:r>
              <a:rPr lang="ru-RU" sz="6800" dirty="0" smtClean="0"/>
              <a:t>сентябрь,  </a:t>
            </a:r>
            <a:r>
              <a:rPr lang="ru-RU" sz="6800" dirty="0" smtClean="0"/>
              <a:t>ответственные: преподаватели ООД</a:t>
            </a:r>
            <a:r>
              <a:rPr lang="ru-RU" sz="6800" dirty="0" smtClean="0"/>
              <a:t>, </a:t>
            </a:r>
            <a:r>
              <a:rPr lang="ru-RU" sz="6800" dirty="0" smtClean="0"/>
              <a:t>председатели ЦМК</a:t>
            </a:r>
          </a:p>
          <a:p>
            <a:pPr algn="r">
              <a:buNone/>
            </a:pPr>
            <a:endParaRPr lang="ru-RU" dirty="0" smtClean="0"/>
          </a:p>
          <a:p>
            <a:pPr lvl="1" algn="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Итоговый процент участия в ВПР</a:t>
            </a:r>
            <a:br>
              <a:rPr lang="ru-RU" dirty="0" smtClean="0"/>
            </a:br>
            <a:r>
              <a:rPr lang="ru-RU" dirty="0" smtClean="0"/>
              <a:t>цель более 90%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213036"/>
          <a:ext cx="8856986" cy="5499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916"/>
                <a:gridCol w="1437214"/>
                <a:gridCol w="1437214"/>
                <a:gridCol w="1437214"/>
                <a:gridCol w="1437214"/>
                <a:gridCol w="1437214"/>
              </a:tblGrid>
              <a:tr h="840724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курс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Завершившие программы ООД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 по комплексам </a:t>
                      </a:r>
                    </a:p>
                  </a:txBody>
                  <a:tcPr marL="9525" marR="9525" marT="9525" marB="0" anchor="b"/>
                </a:tc>
              </a:tr>
              <a:tr h="840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00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КСИП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85,0%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83,8%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89,4%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87,4%</a:t>
                      </a:r>
                    </a:p>
                  </a:txBody>
                  <a:tcPr marL="9525" marR="9525" marT="9525" marB="0" anchor="b"/>
                </a:tc>
              </a:tr>
              <a:tr h="639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89,9%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91,8%</a:t>
                      </a:r>
                    </a:p>
                  </a:txBody>
                  <a:tcPr marL="9525" marR="9525" marT="9525" marB="0" anchor="b"/>
                </a:tc>
              </a:tr>
              <a:tr h="63527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ТТК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85,9%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86,8%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71,3%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83,7%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81,9%</a:t>
                      </a:r>
                    </a:p>
                  </a:txBody>
                  <a:tcPr marL="9525" marR="9525" marT="9525" marB="0" anchor="b"/>
                </a:tc>
              </a:tr>
              <a:tr h="108130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ЮК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87,3%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85,6%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86,6%</a:t>
                      </a:r>
                    </a:p>
                  </a:txBody>
                  <a:tcPr marL="9525" marR="9525" marT="9525" marB="0" anchor="b"/>
                </a:tc>
              </a:tr>
              <a:tr h="9819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среднее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87,8%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84,1%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88,7%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86,9%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ru-RU" dirty="0" smtClean="0"/>
              <a:t>Сравнение с предыдущим годом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7" y="877591"/>
          <a:ext cx="8784974" cy="571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34"/>
                <a:gridCol w="798634"/>
                <a:gridCol w="798634"/>
                <a:gridCol w="798634"/>
                <a:gridCol w="798634"/>
                <a:gridCol w="798634"/>
                <a:gridCol w="798634"/>
                <a:gridCol w="798634"/>
                <a:gridCol w="798634"/>
                <a:gridCol w="798634"/>
                <a:gridCol w="798634"/>
              </a:tblGrid>
              <a:tr h="714970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курс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Завершившие программы ООД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 по комплексам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КСИП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МК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ТТК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ЮК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курсам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8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курс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5072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2-3 курс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7129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Процент, выполнивших работу (без двоек)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64096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/>
          <a:lstStyle/>
          <a:p>
            <a:r>
              <a:rPr lang="ru-RU" dirty="0" smtClean="0"/>
              <a:t>1 курс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Завершившие общеобразовательную подготовку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700808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304</TotalTime>
  <Words>401</Words>
  <Application>Microsoft Office PowerPoint</Application>
  <PresentationFormat>Экран (4:3)</PresentationFormat>
  <Paragraphs>165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Итоги проведения ВПР в 2023 году</vt:lpstr>
      <vt:lpstr>Итоговый процент участия в ВПР цель более 90%</vt:lpstr>
      <vt:lpstr>Сравнение с предыдущим годом</vt:lpstr>
      <vt:lpstr>По курсам</vt:lpstr>
      <vt:lpstr>1 курс</vt:lpstr>
      <vt:lpstr>2-3 курс</vt:lpstr>
      <vt:lpstr>Процент, выполнивших работу (без двоек)</vt:lpstr>
      <vt:lpstr>1 курс</vt:lpstr>
      <vt:lpstr>Завершившие общеобразовательную подготовку</vt:lpstr>
      <vt:lpstr>Предложения по организации ВПР</vt:lpstr>
      <vt:lpstr>Предложения по повышению качества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ВПР в 2021 году</dc:title>
  <dc:creator>Хлебникова Наталья Евгеньевна</dc:creator>
  <cp:lastModifiedBy>hlebnikovane</cp:lastModifiedBy>
  <cp:revision>43</cp:revision>
  <dcterms:created xsi:type="dcterms:W3CDTF">2022-02-18T09:58:49Z</dcterms:created>
  <dcterms:modified xsi:type="dcterms:W3CDTF">2024-01-11T04:48:01Z</dcterms:modified>
</cp:coreProperties>
</file>