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  <p:sldId id="264" r:id="rId10"/>
    <p:sldId id="265" r:id="rId11"/>
    <p:sldId id="267" r:id="rId12"/>
    <p:sldId id="268" r:id="rId13"/>
    <p:sldId id="270" r:id="rId14"/>
    <p:sldId id="272" r:id="rId15"/>
    <p:sldId id="269" r:id="rId16"/>
    <p:sldId id="271" r:id="rId17"/>
    <p:sldId id="273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uvc.ru\DFS\Global\Public\&#1056;&#1091;&#1082;&#1086;&#1074;&#1086;&#1076;&#1080;&#1090;&#1077;&#1083;&#1080;%20&#1082;&#1086;&#1084;&#1087;&#1083;&#1077;&#1082;&#1089;&#1086;&#1074;\&#1042;&#1055;&#1056;%20&#1057;&#1055;&#1054;\2021\&#1055;&#1072;&#1082;&#1077;&#1090;&#1085;&#1099;&#1081;_&#1086;&#1090;&#1095;&#1077;&#1090;_2021%20&#1075;&#1086;&#1076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uvc.ru\DFS\Global\Public\&#1056;&#1091;&#1082;&#1086;&#1074;&#1086;&#1076;&#1080;&#1090;&#1077;&#1083;&#1080;%20&#1082;&#1086;&#1084;&#1087;&#1083;&#1077;&#1082;&#1089;&#1086;&#1074;\&#1042;&#1055;&#1056;%20&#1057;&#1055;&#1054;\2021\&#1055;&#1072;&#1082;&#1077;&#1090;&#1085;&#1099;&#1081;_&#1086;&#1090;&#1095;&#1077;&#1090;_2021%20&#1075;&#1086;&#1076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dcm1\home$\staff\hlebnikovane\&#1056;&#1072;&#1073;&#1086;&#1095;&#1080;&#1081;%20&#1089;&#1090;&#1086;&#1083;\&#1055;&#1072;&#1082;&#1077;&#1090;&#1085;&#1099;&#1081;_&#1086;&#1090;&#1095;&#1077;&#1090;_2021%20&#1075;&#1086;&#107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Русский язык 1 курс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'[Пакетный_отчет_2021 год.xlsx]РУ 1 курс Статистика по отметка'!$A$9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2446252712991974E-2"/>
                  <c:y val="-4.354797340761783E-3"/>
                </c:manualLayout>
              </c:layout>
              <c:showVal val="1"/>
            </c:dLbl>
            <c:dLbl>
              <c:idx val="1"/>
              <c:layout>
                <c:manualLayout>
                  <c:x val="-1.8237580329305971E-2"/>
                  <c:y val="4.3547973407618637E-3"/>
                </c:manualLayout>
              </c:layout>
              <c:showVal val="1"/>
            </c:dLbl>
            <c:dLbl>
              <c:idx val="2"/>
              <c:layout>
                <c:manualLayout>
                  <c:x val="-3.8838755487843692E-2"/>
                  <c:y val="-4.3547973407618637E-3"/>
                </c:manualLayout>
              </c:layout>
              <c:showVal val="1"/>
            </c:dLbl>
            <c:dLbl>
              <c:idx val="3"/>
              <c:layout>
                <c:manualLayout>
                  <c:x val="-2.716051810193074E-2"/>
                  <c:y val="-7.3239461733332805E-3"/>
                </c:manualLayout>
              </c:layout>
              <c:showVal val="1"/>
            </c:dLbl>
            <c:showVal val="1"/>
          </c:dLbls>
          <c:cat>
            <c:numRef>
              <c:f>'[Пакетный_отчет_2021 год.xlsx]РУ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'[Пакетный_отчет_2021 год.xlsx]РУ 1 курс Статистика по отметка'!$D$9:$G$9</c:f>
              <c:numCache>
                <c:formatCode>General</c:formatCode>
                <c:ptCount val="4"/>
                <c:pt idx="0">
                  <c:v>8.68</c:v>
                </c:pt>
                <c:pt idx="1">
                  <c:v>25.330000000000002</c:v>
                </c:pt>
                <c:pt idx="2">
                  <c:v>43.1</c:v>
                </c:pt>
                <c:pt idx="3">
                  <c:v>22.89</c:v>
                </c:pt>
              </c:numCache>
            </c:numRef>
          </c:val>
        </c:ser>
        <c:ser>
          <c:idx val="1"/>
          <c:order val="1"/>
          <c:tx>
            <c:strRef>
              <c:f>'[Пакетный_отчет_2021 год.xlsx]РУ 1 курс Статистика по отметка'!$A$10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2.8057815891239955E-3"/>
                  <c:y val="-2.395138537419025E-2"/>
                </c:manualLayout>
              </c:layout>
              <c:showVal val="1"/>
            </c:dLbl>
            <c:dLbl>
              <c:idx val="1"/>
              <c:layout>
                <c:manualLayout>
                  <c:x val="1.2853557162906188E-2"/>
                  <c:y val="-4.35196955028085E-2"/>
                </c:manualLayout>
              </c:layout>
              <c:showVal val="1"/>
            </c:dLbl>
            <c:dLbl>
              <c:idx val="2"/>
              <c:layout>
                <c:manualLayout>
                  <c:x val="-1.1223126356495982E-2"/>
                  <c:y val="-1.5241790692666525E-2"/>
                </c:manualLayout>
              </c:layout>
              <c:showVal val="1"/>
            </c:dLbl>
            <c:dLbl>
              <c:idx val="3"/>
              <c:layout>
                <c:manualLayout>
                  <c:x val="8.4173447673718833E-3"/>
                  <c:y val="-1.5241790692666525E-2"/>
                </c:manualLayout>
              </c:layout>
              <c:showVal val="1"/>
            </c:dLbl>
            <c:showVal val="1"/>
          </c:dLbls>
          <c:cat>
            <c:numRef>
              <c:f>'[Пакетный_отчет_2021 год.xlsx]РУ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'[Пакетный_отчет_2021 год.xlsx]РУ 1 курс Статистика по отметка'!$D$10:$G$10</c:f>
              <c:numCache>
                <c:formatCode>General</c:formatCode>
                <c:ptCount val="4"/>
                <c:pt idx="0">
                  <c:v>7.28</c:v>
                </c:pt>
                <c:pt idx="1">
                  <c:v>27.36</c:v>
                </c:pt>
                <c:pt idx="2">
                  <c:v>44.03</c:v>
                </c:pt>
                <c:pt idx="3">
                  <c:v>21.330000000000002</c:v>
                </c:pt>
              </c:numCache>
            </c:numRef>
          </c:val>
        </c:ser>
        <c:ser>
          <c:idx val="3"/>
          <c:order val="2"/>
          <c:tx>
            <c:strRef>
              <c:f>'[Пакетный_отчет_2021 год.xlsx]РУ 1 курс Статистика по отметка'!$A$12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1.5431798740181975E-2"/>
                  <c:y val="-8.7095946815237274E-3"/>
                </c:manualLayout>
              </c:layout>
              <c:showVal val="1"/>
            </c:dLbl>
            <c:dLbl>
              <c:idx val="1"/>
              <c:layout>
                <c:manualLayout>
                  <c:x val="1.1223126356495933E-2"/>
                  <c:y val="-8.7095946815236511E-3"/>
                </c:manualLayout>
              </c:layout>
              <c:showVal val="1"/>
            </c:dLbl>
            <c:dLbl>
              <c:idx val="2"/>
              <c:layout>
                <c:manualLayout>
                  <c:x val="4.1417017524919934E-2"/>
                  <c:y val="2.2905102896215003E-3"/>
                </c:manualLayout>
              </c:layout>
              <c:showVal val="1"/>
            </c:dLbl>
            <c:dLbl>
              <c:idx val="3"/>
              <c:layout>
                <c:manualLayout>
                  <c:x val="2.8057815891240991E-3"/>
                  <c:y val="-5.2257568089142323E-2"/>
                </c:manualLayout>
              </c:layout>
              <c:showVal val="1"/>
            </c:dLbl>
            <c:showVal val="1"/>
          </c:dLbls>
          <c:cat>
            <c:numRef>
              <c:f>'[Пакетный_отчет_2021 год.xlsx]РУ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'[Пакетный_отчет_2021 год.xlsx]РУ 1 курс Статистика по отметка'!$D$12:$G$12</c:f>
              <c:numCache>
                <c:formatCode>General</c:formatCode>
                <c:ptCount val="4"/>
                <c:pt idx="0">
                  <c:v>4.08</c:v>
                </c:pt>
                <c:pt idx="1">
                  <c:v>16.73</c:v>
                </c:pt>
                <c:pt idx="2">
                  <c:v>46.94</c:v>
                </c:pt>
                <c:pt idx="3">
                  <c:v>32.24</c:v>
                </c:pt>
              </c:numCache>
            </c:numRef>
          </c:val>
        </c:ser>
        <c:dLbls>
          <c:showVal val="1"/>
        </c:dLbls>
        <c:overlap val="-25"/>
        <c:axId val="68621056"/>
        <c:axId val="68622592"/>
      </c:barChart>
      <c:catAx>
        <c:axId val="68621056"/>
        <c:scaling>
          <c:orientation val="minMax"/>
        </c:scaling>
        <c:axPos val="b"/>
        <c:numFmt formatCode="General" sourceLinked="1"/>
        <c:majorTickMark val="none"/>
        <c:tickLblPos val="nextTo"/>
        <c:crossAx val="68622592"/>
        <c:crosses val="autoZero"/>
        <c:auto val="1"/>
        <c:lblAlgn val="ctr"/>
        <c:lblOffset val="100"/>
      </c:catAx>
      <c:valAx>
        <c:axId val="686225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862105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Метапредмет 1 курс </a:t>
            </a:r>
          </a:p>
        </c:rich>
      </c:tx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'МЕТА 1 курс Статистика по отмет'!$A$9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8.745584742191179E-3"/>
                  <c:y val="7.9837028963129557E-17"/>
                </c:manualLayout>
              </c:layout>
              <c:showVal val="1"/>
            </c:dLbl>
            <c:dLbl>
              <c:idx val="1"/>
              <c:layout>
                <c:manualLayout>
                  <c:x val="-1.4575974570318633E-2"/>
                  <c:y val="0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'МЕТА 1 курс Статистика по отмет'!$D$8:$G$8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'МЕТА 1 курс Статистика по отмет'!$D$9:$G$9</c:f>
              <c:numCache>
                <c:formatCode>General</c:formatCode>
                <c:ptCount val="4"/>
                <c:pt idx="0">
                  <c:v>11.15</c:v>
                </c:pt>
                <c:pt idx="1">
                  <c:v>49.68</c:v>
                </c:pt>
                <c:pt idx="2">
                  <c:v>35.53</c:v>
                </c:pt>
                <c:pt idx="3">
                  <c:v>3.64</c:v>
                </c:pt>
              </c:numCache>
            </c:numRef>
          </c:val>
        </c:ser>
        <c:ser>
          <c:idx val="1"/>
          <c:order val="1"/>
          <c:tx>
            <c:strRef>
              <c:f>'МЕТА 1 курс Статистика по отмет'!$A$10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1"/>
              <c:layout>
                <c:manualLayout>
                  <c:x val="-5.8303898281274521E-3"/>
                  <c:y val="-1.9596588033428387E-2"/>
                </c:manualLayout>
              </c:layout>
              <c:showVal val="1"/>
            </c:dLbl>
            <c:dLbl>
              <c:idx val="2"/>
              <c:layout>
                <c:manualLayout>
                  <c:x val="2.477915676954168E-2"/>
                  <c:y val="-6.5321960111427964E-3"/>
                </c:manualLayout>
              </c:layout>
              <c:showVal val="1"/>
            </c:dLbl>
            <c:dLbl>
              <c:idx val="3"/>
              <c:layout>
                <c:manualLayout>
                  <c:x val="1.7491169484382361E-2"/>
                  <c:y val="-1.7419189363047455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'МЕТА 1 курс Статистика по отмет'!$D$8:$G$8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'МЕТА 1 курс Статистика по отмет'!$D$10:$G$10</c:f>
              <c:numCache>
                <c:formatCode>General</c:formatCode>
                <c:ptCount val="4"/>
                <c:pt idx="0">
                  <c:v>14.51</c:v>
                </c:pt>
                <c:pt idx="1">
                  <c:v>53.27</c:v>
                </c:pt>
                <c:pt idx="2">
                  <c:v>30.34</c:v>
                </c:pt>
                <c:pt idx="3">
                  <c:v>1.87</c:v>
                </c:pt>
              </c:numCache>
            </c:numRef>
          </c:val>
        </c:ser>
        <c:ser>
          <c:idx val="3"/>
          <c:order val="2"/>
          <c:tx>
            <c:strRef>
              <c:f>'МЕТА 1 курс Статистика по отмет'!$A$12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1.6033572027350472E-2"/>
                  <c:y val="-1.3064392022285588E-2"/>
                </c:manualLayout>
              </c:layout>
              <c:showVal val="1"/>
            </c:dLbl>
            <c:dLbl>
              <c:idx val="1"/>
              <c:layout>
                <c:manualLayout>
                  <c:x val="2.477915676954168E-2"/>
                  <c:y val="-8.7095946815237274E-3"/>
                </c:manualLayout>
              </c:layout>
              <c:showVal val="1"/>
            </c:dLbl>
            <c:dLbl>
              <c:idx val="2"/>
              <c:layout>
                <c:manualLayout>
                  <c:x val="4.2270326253924038E-2"/>
                  <c:y val="-1.0886993351904658E-2"/>
                </c:manualLayout>
              </c:layout>
              <c:showVal val="1"/>
            </c:dLbl>
            <c:dLbl>
              <c:idx val="3"/>
              <c:layout>
                <c:manualLayout>
                  <c:x val="2.623675422657365E-2"/>
                  <c:y val="-1.0886993351904658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'МЕТА 1 курс Статистика по отмет'!$D$8:$G$8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'МЕТА 1 курс Статистика по отмет'!$D$12:$G$12</c:f>
              <c:numCache>
                <c:formatCode>General</c:formatCode>
                <c:ptCount val="4"/>
                <c:pt idx="0">
                  <c:v>14.4</c:v>
                </c:pt>
                <c:pt idx="1">
                  <c:v>56.54</c:v>
                </c:pt>
                <c:pt idx="2">
                  <c:v>28.8</c:v>
                </c:pt>
                <c:pt idx="3">
                  <c:v>0.26</c:v>
                </c:pt>
              </c:numCache>
            </c:numRef>
          </c:val>
        </c:ser>
        <c:dLbls>
          <c:showVal val="1"/>
        </c:dLbls>
        <c:shape val="box"/>
        <c:axId val="69377408"/>
        <c:axId val="69387392"/>
        <c:axId val="0"/>
      </c:bar3DChart>
      <c:catAx>
        <c:axId val="69377408"/>
        <c:scaling>
          <c:orientation val="minMax"/>
        </c:scaling>
        <c:axPos val="b"/>
        <c:majorTickMark val="none"/>
        <c:tickLblPos val="nextTo"/>
        <c:crossAx val="69387392"/>
        <c:crosses val="autoZero"/>
        <c:auto val="1"/>
        <c:lblAlgn val="ctr"/>
        <c:lblOffset val="100"/>
      </c:catAx>
      <c:valAx>
        <c:axId val="69387392"/>
        <c:scaling>
          <c:orientation val="minMax"/>
        </c:scaling>
        <c:delete val="1"/>
        <c:axPos val="l"/>
        <c:numFmt formatCode="General" sourceLinked="1"/>
        <c:tickLblPos val="none"/>
        <c:crossAx val="6937740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МЕТАПРЕДМЕТ, завершившие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Лист1!$A$2</c:f>
              <c:strCache>
                <c:ptCount val="1"/>
                <c:pt idx="0">
                  <c:v>Вся выборка</c:v>
                </c:pt>
              </c:strCache>
            </c:strRef>
          </c:tx>
          <c:cat>
            <c:strRef>
              <c:f>Лист1!$C$1:$F$1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Лист1!$C$2:$F$2</c:f>
              <c:numCache>
                <c:formatCode>General</c:formatCode>
                <c:ptCount val="4"/>
                <c:pt idx="0">
                  <c:v>36.020000000000003</c:v>
                </c:pt>
                <c:pt idx="1">
                  <c:v>38.58</c:v>
                </c:pt>
                <c:pt idx="2">
                  <c:v>22.13</c:v>
                </c:pt>
                <c:pt idx="3">
                  <c:v>3.27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ЧО</c:v>
                </c:pt>
              </c:strCache>
            </c:strRef>
          </c:tx>
          <c:cat>
            <c:strRef>
              <c:f>Лист1!$C$1:$F$1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Лист1!$C$3:$F$3</c:f>
              <c:numCache>
                <c:formatCode>General</c:formatCode>
                <c:ptCount val="4"/>
                <c:pt idx="0">
                  <c:v>45.38</c:v>
                </c:pt>
                <c:pt idx="1">
                  <c:v>39.4</c:v>
                </c:pt>
                <c:pt idx="2">
                  <c:v>14.64</c:v>
                </c:pt>
                <c:pt idx="3">
                  <c:v>0.57999999999999996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ЮУМК</c:v>
                </c:pt>
              </c:strCache>
            </c:strRef>
          </c:tx>
          <c:cat>
            <c:strRef>
              <c:f>Лист1!$C$1:$F$1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Лист1!$C$4:$F$4</c:f>
              <c:numCache>
                <c:formatCode>General</c:formatCode>
                <c:ptCount val="4"/>
                <c:pt idx="0">
                  <c:v>47.21</c:v>
                </c:pt>
                <c:pt idx="1">
                  <c:v>42.23</c:v>
                </c:pt>
                <c:pt idx="2">
                  <c:v>10.56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71901952"/>
        <c:axId val="71903488"/>
      </c:barChart>
      <c:catAx>
        <c:axId val="71901952"/>
        <c:scaling>
          <c:orientation val="minMax"/>
        </c:scaling>
        <c:axPos val="b"/>
        <c:majorTickMark val="none"/>
        <c:tickLblPos val="nextTo"/>
        <c:crossAx val="71903488"/>
        <c:crosses val="autoZero"/>
        <c:auto val="1"/>
        <c:lblAlgn val="ctr"/>
        <c:lblOffset val="100"/>
      </c:catAx>
      <c:valAx>
        <c:axId val="71903488"/>
        <c:scaling>
          <c:orientation val="minMax"/>
        </c:scaling>
        <c:delete val="1"/>
        <c:axPos val="l"/>
        <c:numFmt formatCode="General" sourceLinked="1"/>
        <c:tickLblPos val="none"/>
        <c:crossAx val="7190195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Русский язык Завершившие общеобразовательную подготовку </a:t>
            </a:r>
          </a:p>
        </c:rich>
      </c:tx>
      <c:layout>
        <c:manualLayout>
          <c:xMode val="edge"/>
          <c:yMode val="edge"/>
          <c:x val="0.15183157219426865"/>
          <c:y val="0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'РУ Завершившие общеобразовате 1'!$A$9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6645542944316182E-2"/>
                  <c:y val="-9.2825943316239765E-3"/>
                </c:manualLayout>
              </c:layout>
              <c:showVal val="1"/>
            </c:dLbl>
            <c:dLbl>
              <c:idx val="1"/>
              <c:layout>
                <c:manualLayout>
                  <c:x val="-2.5165235002965282E-2"/>
                  <c:y val="-2.3206485829059932E-3"/>
                </c:manualLayout>
              </c:layout>
              <c:showVal val="1"/>
            </c:dLbl>
            <c:dLbl>
              <c:idx val="2"/>
              <c:layout>
                <c:manualLayout>
                  <c:x val="-1.4803079413508993E-2"/>
                  <c:y val="-4.6412971658119882E-3"/>
                </c:manualLayout>
              </c:layout>
              <c:showVal val="1"/>
            </c:dLbl>
            <c:dLbl>
              <c:idx val="3"/>
              <c:layout>
                <c:manualLayout>
                  <c:x val="-1.3322771472158091E-2"/>
                  <c:y val="-2.2611447730878915E-3"/>
                </c:manualLayout>
              </c:layout>
              <c:showVal val="1"/>
            </c:dLbl>
            <c:showVal val="1"/>
          </c:dLbls>
          <c:cat>
            <c:strRef>
              <c:f>'РУ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'РУ Завершившие общеобразовате 1'!$D$9:$G$9</c:f>
              <c:numCache>
                <c:formatCode>General</c:formatCode>
                <c:ptCount val="4"/>
                <c:pt idx="0">
                  <c:v>15.950000000000001</c:v>
                </c:pt>
                <c:pt idx="1">
                  <c:v>30.75</c:v>
                </c:pt>
                <c:pt idx="2">
                  <c:v>32.590000000000003</c:v>
                </c:pt>
                <c:pt idx="3">
                  <c:v>20.7</c:v>
                </c:pt>
              </c:numCache>
            </c:numRef>
          </c:val>
        </c:ser>
        <c:ser>
          <c:idx val="1"/>
          <c:order val="1"/>
          <c:tx>
            <c:strRef>
              <c:f>'РУ Завершившие общеобразовате 1'!$A$10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2.9606158827017843E-3"/>
                  <c:y val="0"/>
                </c:manualLayout>
              </c:layout>
              <c:showVal val="1"/>
            </c:dLbl>
            <c:showVal val="1"/>
          </c:dLbls>
          <c:cat>
            <c:strRef>
              <c:f>'РУ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'РУ Завершившие общеобразовате 1'!$D$10:$G$10</c:f>
              <c:numCache>
                <c:formatCode>General</c:formatCode>
                <c:ptCount val="4"/>
                <c:pt idx="0">
                  <c:v>14.66</c:v>
                </c:pt>
                <c:pt idx="1">
                  <c:v>30.19</c:v>
                </c:pt>
                <c:pt idx="2">
                  <c:v>35.5</c:v>
                </c:pt>
                <c:pt idx="3">
                  <c:v>19.64</c:v>
                </c:pt>
              </c:numCache>
            </c:numRef>
          </c:val>
        </c:ser>
        <c:ser>
          <c:idx val="3"/>
          <c:order val="2"/>
          <c:tx>
            <c:strRef>
              <c:f>'РУ Завершившие общеобразовате 1'!$A$12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1.9244003237561688E-2"/>
                  <c:y val="-2.7847782994871919E-2"/>
                </c:manualLayout>
              </c:layout>
              <c:showVal val="1"/>
            </c:dLbl>
            <c:dLbl>
              <c:idx val="2"/>
              <c:layout>
                <c:manualLayout>
                  <c:x val="2.2204619120263488E-2"/>
                  <c:y val="-2.3206485829059932E-3"/>
                </c:manualLayout>
              </c:layout>
              <c:showVal val="1"/>
            </c:dLbl>
            <c:showVal val="1"/>
          </c:dLbls>
          <c:cat>
            <c:strRef>
              <c:f>'РУ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'РУ Завершившие общеобразовате 1'!$D$12:$G$12</c:f>
              <c:numCache>
                <c:formatCode>General</c:formatCode>
                <c:ptCount val="4"/>
                <c:pt idx="0">
                  <c:v>15.58</c:v>
                </c:pt>
                <c:pt idx="1">
                  <c:v>47.24</c:v>
                </c:pt>
                <c:pt idx="2">
                  <c:v>32.660000000000004</c:v>
                </c:pt>
                <c:pt idx="3">
                  <c:v>4.5199999999999996</c:v>
                </c:pt>
              </c:numCache>
            </c:numRef>
          </c:val>
        </c:ser>
        <c:dLbls>
          <c:showVal val="1"/>
        </c:dLbls>
        <c:overlap val="-25"/>
        <c:axId val="68662400"/>
        <c:axId val="68663936"/>
      </c:barChart>
      <c:catAx>
        <c:axId val="68662400"/>
        <c:scaling>
          <c:orientation val="minMax"/>
        </c:scaling>
        <c:axPos val="b"/>
        <c:majorTickMark val="none"/>
        <c:tickLblPos val="nextTo"/>
        <c:crossAx val="68663936"/>
        <c:crosses val="autoZero"/>
        <c:auto val="1"/>
        <c:lblAlgn val="ctr"/>
        <c:lblOffset val="100"/>
      </c:catAx>
      <c:valAx>
        <c:axId val="68663936"/>
        <c:scaling>
          <c:orientation val="minMax"/>
        </c:scaling>
        <c:delete val="1"/>
        <c:axPos val="l"/>
        <c:numFmt formatCode="General" sourceLinked="1"/>
        <c:tickLblPos val="none"/>
        <c:crossAx val="6866240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Математика 1 курс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'[Пакетный_отчет_2021 год.xlsx]МА 1 курс Статистика по отметка'!$A$9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6455393845128326E-2"/>
                  <c:y val="-9.5334752595057047E-3"/>
                </c:manualLayout>
              </c:layout>
              <c:showVal val="1"/>
            </c:dLbl>
            <c:dLbl>
              <c:idx val="1"/>
              <c:layout>
                <c:manualLayout>
                  <c:x val="-2.6455393845128326E-2"/>
                  <c:y val="2.3833688148764257E-3"/>
                </c:manualLayout>
              </c:layout>
              <c:showVal val="1"/>
            </c:dLbl>
            <c:dLbl>
              <c:idx val="2"/>
              <c:layout>
                <c:manualLayout>
                  <c:x val="-1.0288208717549902E-2"/>
                  <c:y val="-4.7667376297528589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'[Пакетный_отчет_2021 год.xlsx]МА 1 курс Статистика по отметка'!$D$8:$G$8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'[Пакетный_отчет_2021 год.xlsx]МА 1 курс Статистика по отметка'!$D$9:$G$9</c:f>
              <c:numCache>
                <c:formatCode>General</c:formatCode>
                <c:ptCount val="4"/>
                <c:pt idx="0">
                  <c:v>15.17</c:v>
                </c:pt>
                <c:pt idx="1">
                  <c:v>59.349999999999994</c:v>
                </c:pt>
                <c:pt idx="2">
                  <c:v>23.02</c:v>
                </c:pt>
                <c:pt idx="3">
                  <c:v>2.4699999999999998</c:v>
                </c:pt>
              </c:numCache>
            </c:numRef>
          </c:val>
        </c:ser>
        <c:ser>
          <c:idx val="1"/>
          <c:order val="1"/>
          <c:tx>
            <c:strRef>
              <c:f>'[Пакетный_отчет_2021 год.xlsx]МА 1 курс Статистика по отметка'!$A$10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2.9394882050142713E-3"/>
                  <c:y val="-6.9117695631416273E-2"/>
                </c:manualLayout>
              </c:layout>
              <c:showVal val="1"/>
            </c:dLbl>
            <c:dLbl>
              <c:idx val="1"/>
              <c:layout>
                <c:manualLayout>
                  <c:x val="-1.1757952820057031E-2"/>
                  <c:y val="2.3833688148764257E-3"/>
                </c:manualLayout>
              </c:layout>
              <c:showVal val="1"/>
            </c:dLbl>
            <c:showVal val="1"/>
          </c:dLbls>
          <c:cat>
            <c:strRef>
              <c:f>'[Пакетный_отчет_2021 год.xlsx]МА 1 курс Статистика по отметка'!$D$8:$G$8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'[Пакетный_отчет_2021 год.xlsx]МА 1 курс Статистика по отметка'!$D$10:$G$10</c:f>
              <c:numCache>
                <c:formatCode>General</c:formatCode>
                <c:ptCount val="4"/>
                <c:pt idx="0">
                  <c:v>16.149999999999999</c:v>
                </c:pt>
                <c:pt idx="1">
                  <c:v>60.9</c:v>
                </c:pt>
                <c:pt idx="2">
                  <c:v>20.919999999999998</c:v>
                </c:pt>
                <c:pt idx="3">
                  <c:v>2.02</c:v>
                </c:pt>
              </c:numCache>
            </c:numRef>
          </c:val>
        </c:ser>
        <c:ser>
          <c:idx val="3"/>
          <c:order val="2"/>
          <c:tx>
            <c:strRef>
              <c:f>'[Пакетный_отчет_2021 год.xlsx]МА 1 курс Статистика по отметка'!$A$12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2.645539384512835E-2"/>
                  <c:y val="4.7667376297528515E-3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'[Пакетный_отчет_2021 год.xlsx]МА 1 курс Статистика по отметка'!$D$8:$G$8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'[Пакетный_отчет_2021 год.xlsx]МА 1 курс Статистика по отметка'!$D$12:$G$12</c:f>
              <c:numCache>
                <c:formatCode>General</c:formatCode>
                <c:ptCount val="4"/>
                <c:pt idx="0">
                  <c:v>16.939999999999998</c:v>
                </c:pt>
                <c:pt idx="1">
                  <c:v>74.19</c:v>
                </c:pt>
                <c:pt idx="2">
                  <c:v>8.8700000000000028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68912640"/>
        <c:axId val="68914176"/>
      </c:barChart>
      <c:catAx>
        <c:axId val="68912640"/>
        <c:scaling>
          <c:orientation val="minMax"/>
        </c:scaling>
        <c:axPos val="b"/>
        <c:majorTickMark val="none"/>
        <c:tickLblPos val="nextTo"/>
        <c:crossAx val="68914176"/>
        <c:crosses val="autoZero"/>
        <c:auto val="1"/>
        <c:lblAlgn val="ctr"/>
        <c:lblOffset val="100"/>
      </c:catAx>
      <c:valAx>
        <c:axId val="68914176"/>
        <c:scaling>
          <c:orientation val="minMax"/>
        </c:scaling>
        <c:delete val="1"/>
        <c:axPos val="l"/>
        <c:numFmt formatCode="General" sourceLinked="1"/>
        <c:tickLblPos val="none"/>
        <c:crossAx val="6891264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Математика Завершившие общеобразовательную подготовку </a:t>
            </a:r>
          </a:p>
        </c:rich>
      </c:tx>
      <c:layout>
        <c:manualLayout>
          <c:xMode val="edge"/>
          <c:yMode val="edge"/>
          <c:x val="0.17924081154487806"/>
          <c:y val="0"/>
        </c:manualLayout>
      </c:layout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'МА Завершившие общеобразовате 1'!$A$9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4376243651337746E-2"/>
                  <c:y val="-3.6648164633943991E-2"/>
                </c:manualLayout>
              </c:layout>
              <c:showVal val="1"/>
            </c:dLbl>
            <c:dLbl>
              <c:idx val="1"/>
              <c:layout>
                <c:manualLayout>
                  <c:x val="-3.8715210505065836E-2"/>
                  <c:y val="-1.1452551448107503E-2"/>
                </c:manualLayout>
              </c:layout>
              <c:showVal val="1"/>
            </c:dLbl>
            <c:dLbl>
              <c:idx val="2"/>
              <c:layout>
                <c:manualLayout>
                  <c:x val="-1.4338966853728083E-2"/>
                  <c:y val="-2.2905102896215002E-2"/>
                </c:manualLayout>
              </c:layout>
              <c:showVal val="1"/>
            </c:dLbl>
            <c:dLbl>
              <c:idx val="3"/>
              <c:layout>
                <c:manualLayout>
                  <c:x val="-1.4338966853728083E-2"/>
                  <c:y val="-6.8715308688644975E-3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'МА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'МА Завершившие общеобразовате 1'!$D$9:$G$9</c:f>
              <c:numCache>
                <c:formatCode>General</c:formatCode>
                <c:ptCount val="4"/>
                <c:pt idx="0">
                  <c:v>7.2700000000000005</c:v>
                </c:pt>
                <c:pt idx="1">
                  <c:v>25.53</c:v>
                </c:pt>
                <c:pt idx="2">
                  <c:v>38.800000000000011</c:v>
                </c:pt>
                <c:pt idx="3">
                  <c:v>28.4</c:v>
                </c:pt>
              </c:numCache>
            </c:numRef>
          </c:val>
        </c:ser>
        <c:ser>
          <c:idx val="1"/>
          <c:order val="1"/>
          <c:tx>
            <c:strRef>
              <c:f>'МА Завершившие общеобразовате 1'!$A$10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3.2067324409841912E-2"/>
                </c:manualLayout>
              </c:layout>
              <c:showVal val="1"/>
            </c:dLbl>
            <c:dLbl>
              <c:idx val="1"/>
              <c:layout>
                <c:manualLayout>
                  <c:x val="-7.1694834268640432E-3"/>
                  <c:y val="-4.1229185213186977E-2"/>
                </c:manualLayout>
              </c:layout>
              <c:showVal val="1"/>
            </c:dLbl>
            <c:dLbl>
              <c:idx val="2"/>
              <c:layout>
                <c:manualLayout>
                  <c:x val="2.4376243651337746E-2"/>
                  <c:y val="-3.2067144054700999E-2"/>
                </c:manualLayout>
              </c:layout>
              <c:showVal val="1"/>
            </c:dLbl>
            <c:dLbl>
              <c:idx val="3"/>
              <c:layout>
                <c:manualLayout>
                  <c:x val="4.1583003875811458E-2"/>
                  <c:y val="-3.6648164633943991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'МА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'МА Завершившие общеобразовате 1'!$D$10:$G$10</c:f>
              <c:numCache>
                <c:formatCode>General</c:formatCode>
                <c:ptCount val="4"/>
                <c:pt idx="0">
                  <c:v>8.3800000000000008</c:v>
                </c:pt>
                <c:pt idx="1">
                  <c:v>24.419999999999998</c:v>
                </c:pt>
                <c:pt idx="2">
                  <c:v>37.290000000000006</c:v>
                </c:pt>
                <c:pt idx="3">
                  <c:v>29.91</c:v>
                </c:pt>
              </c:numCache>
            </c:numRef>
          </c:val>
        </c:ser>
        <c:ser>
          <c:idx val="3"/>
          <c:order val="2"/>
          <c:tx>
            <c:strRef>
              <c:f>'МА Завершившие общеобразовате 1'!$A$12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2.4376130746086931E-2"/>
                  <c:y val="-1.8324082316971999E-2"/>
                </c:manualLayout>
              </c:layout>
              <c:showVal val="1"/>
            </c:dLbl>
            <c:dLbl>
              <c:idx val="1"/>
              <c:layout>
                <c:manualLayout>
                  <c:x val="1.5772863539100897E-2"/>
                  <c:y val="-2.2905102896215002E-2"/>
                </c:manualLayout>
              </c:layout>
              <c:showVal val="1"/>
            </c:dLbl>
            <c:dLbl>
              <c:idx val="2"/>
              <c:layout>
                <c:manualLayout>
                  <c:x val="4.1583003875811458E-2"/>
                  <c:y val="-2.2905102896215003E-3"/>
                </c:manualLayout>
              </c:layout>
              <c:showVal val="1"/>
            </c:dLbl>
            <c:dLbl>
              <c:idx val="3"/>
              <c:layout>
                <c:manualLayout>
                  <c:x val="4.1583003875811458E-2"/>
                  <c:y val="-3.6648164633943991E-2"/>
                </c:manualLayout>
              </c:layout>
              <c:showVal val="1"/>
            </c:dLbl>
            <c:numFmt formatCode="#,##0.0" sourceLinked="0"/>
            <c:showVal val="1"/>
          </c:dLbls>
          <c:cat>
            <c:strRef>
              <c:f>'МА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'МА Завершившие общеобразовате 1'!$D$12:$G$12</c:f>
              <c:numCache>
                <c:formatCode>General</c:formatCode>
                <c:ptCount val="4"/>
                <c:pt idx="0">
                  <c:v>12.08</c:v>
                </c:pt>
                <c:pt idx="1">
                  <c:v>38.75</c:v>
                </c:pt>
                <c:pt idx="2">
                  <c:v>35.83</c:v>
                </c:pt>
                <c:pt idx="3">
                  <c:v>13.33</c:v>
                </c:pt>
              </c:numCache>
            </c:numRef>
          </c:val>
        </c:ser>
        <c:dLbls>
          <c:showVal val="1"/>
        </c:dLbls>
        <c:shape val="box"/>
        <c:axId val="68990080"/>
        <c:axId val="68991616"/>
        <c:axId val="0"/>
      </c:bar3DChart>
      <c:catAx>
        <c:axId val="68990080"/>
        <c:scaling>
          <c:orientation val="minMax"/>
        </c:scaling>
        <c:axPos val="b"/>
        <c:majorTickMark val="none"/>
        <c:tickLblPos val="nextTo"/>
        <c:crossAx val="68991616"/>
        <c:crosses val="autoZero"/>
        <c:auto val="1"/>
        <c:lblAlgn val="ctr"/>
        <c:lblOffset val="100"/>
      </c:catAx>
      <c:valAx>
        <c:axId val="68991616"/>
        <c:scaling>
          <c:orientation val="minMax"/>
        </c:scaling>
        <c:delete val="1"/>
        <c:axPos val="l"/>
        <c:numFmt formatCode="General" sourceLinked="1"/>
        <c:tickLblPos val="none"/>
        <c:crossAx val="68990080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Информатика 1 курс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'ИНФ 1 курс Статистика по отметк'!$A$9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1.8793449179599353E-2"/>
                  <c:y val="0"/>
                </c:manualLayout>
              </c:layout>
              <c:showVal val="1"/>
            </c:dLbl>
            <c:showVal val="1"/>
          </c:dLbls>
          <c:cat>
            <c:strRef>
              <c:f>'ИНФ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1 курс Статистика по отметк'!$D$9:$G$9</c:f>
              <c:numCache>
                <c:formatCode>General</c:formatCode>
                <c:ptCount val="4"/>
                <c:pt idx="0">
                  <c:v>28.24</c:v>
                </c:pt>
                <c:pt idx="1">
                  <c:v>57.349999999999994</c:v>
                </c:pt>
                <c:pt idx="2">
                  <c:v>14.05</c:v>
                </c:pt>
                <c:pt idx="3">
                  <c:v>0.35000000000000003</c:v>
                </c:pt>
              </c:numCache>
            </c:numRef>
          </c:val>
        </c:ser>
        <c:ser>
          <c:idx val="1"/>
          <c:order val="1"/>
          <c:tx>
            <c:strRef>
              <c:f>'ИНФ 1 курс Статистика по отметк'!$A$10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1.3010849432030321E-2"/>
                  <c:y val="-1.4109543384068439E-2"/>
                </c:manualLayout>
              </c:layout>
              <c:showVal val="1"/>
            </c:dLbl>
            <c:dLbl>
              <c:idx val="1"/>
              <c:layout>
                <c:manualLayout>
                  <c:x val="2.168474905338387E-2"/>
                  <c:y val="-4.7031811280228136E-3"/>
                </c:manualLayout>
              </c:layout>
              <c:showVal val="1"/>
            </c:dLbl>
            <c:showVal val="1"/>
          </c:dLbls>
          <c:cat>
            <c:strRef>
              <c:f>'ИНФ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1 курс Статистика по отметк'!$D$10:$G$10</c:f>
              <c:numCache>
                <c:formatCode>General</c:formatCode>
                <c:ptCount val="4"/>
                <c:pt idx="0">
                  <c:v>41.41</c:v>
                </c:pt>
                <c:pt idx="1">
                  <c:v>52.78</c:v>
                </c:pt>
                <c:pt idx="2">
                  <c:v>5.44</c:v>
                </c:pt>
                <c:pt idx="3">
                  <c:v>0.37000000000000005</c:v>
                </c:pt>
              </c:numCache>
            </c:numRef>
          </c:val>
        </c:ser>
        <c:ser>
          <c:idx val="3"/>
          <c:order val="2"/>
          <c:tx>
            <c:strRef>
              <c:f>'ИНФ 1 курс Статистика по отметк'!$A$12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5.7825997475690321E-3"/>
                  <c:y val="-2.3515905640114072E-3"/>
                </c:manualLayout>
              </c:layout>
              <c:showVal val="1"/>
            </c:dLbl>
            <c:dLbl>
              <c:idx val="1"/>
              <c:layout>
                <c:manualLayout>
                  <c:x val="1.8793449179599353E-2"/>
                  <c:y val="-2.3515905640114072E-3"/>
                </c:manualLayout>
              </c:layout>
              <c:showVal val="1"/>
            </c:dLbl>
            <c:showVal val="1"/>
          </c:dLbls>
          <c:cat>
            <c:strRef>
              <c:f>'ИНФ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1 курс Статистика по отметк'!$D$12:$G$12</c:f>
              <c:numCache>
                <c:formatCode>General</c:formatCode>
                <c:ptCount val="4"/>
                <c:pt idx="0">
                  <c:v>56.879999999999995</c:v>
                </c:pt>
                <c:pt idx="1">
                  <c:v>41.28</c:v>
                </c:pt>
                <c:pt idx="2">
                  <c:v>1.83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69053056"/>
        <c:axId val="69140864"/>
      </c:barChart>
      <c:catAx>
        <c:axId val="69053056"/>
        <c:scaling>
          <c:orientation val="minMax"/>
        </c:scaling>
        <c:axPos val="b"/>
        <c:majorTickMark val="none"/>
        <c:tickLblPos val="nextTo"/>
        <c:crossAx val="69140864"/>
        <c:crosses val="autoZero"/>
        <c:auto val="1"/>
        <c:lblAlgn val="ctr"/>
        <c:lblOffset val="100"/>
      </c:catAx>
      <c:valAx>
        <c:axId val="69140864"/>
        <c:scaling>
          <c:orientation val="minMax"/>
        </c:scaling>
        <c:delete val="1"/>
        <c:axPos val="l"/>
        <c:numFmt formatCode="General" sourceLinked="1"/>
        <c:tickLblPos val="none"/>
        <c:crossAx val="69053056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Информатика Завершившие общеобразовательную подготовку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'ИНФ Завершившие общеобразоват 1'!$A$9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6236754226573546E-2"/>
                  <c:y val="-2.2325226873526013E-3"/>
                </c:manualLayout>
              </c:layout>
              <c:showVal val="1"/>
            </c:dLbl>
            <c:dLbl>
              <c:idx val="1"/>
              <c:layout>
                <c:manualLayout>
                  <c:x val="-1.3118377113286769E-2"/>
                  <c:y val="-8.9300907494104034E-3"/>
                </c:manualLayout>
              </c:layout>
              <c:showVal val="1"/>
            </c:dLbl>
            <c:showVal val="1"/>
          </c:dLbls>
          <c:cat>
            <c:strRef>
              <c:f>'ИНФ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Завершившие общеобразоват 1'!$D$9:$G$9</c:f>
              <c:numCache>
                <c:formatCode>General</c:formatCode>
                <c:ptCount val="4"/>
                <c:pt idx="0">
                  <c:v>52.25</c:v>
                </c:pt>
                <c:pt idx="1">
                  <c:v>37.93</c:v>
                </c:pt>
                <c:pt idx="2">
                  <c:v>8.89</c:v>
                </c:pt>
                <c:pt idx="3">
                  <c:v>0.93</c:v>
                </c:pt>
              </c:numCache>
            </c:numRef>
          </c:val>
        </c:ser>
        <c:ser>
          <c:idx val="1"/>
          <c:order val="1"/>
          <c:tx>
            <c:strRef>
              <c:f>'ИНФ Завершившие общеобразоват 1'!$A$10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2.0406364398446081E-2"/>
                  <c:y val="-1.1162613436763006E-2"/>
                </c:manualLayout>
              </c:layout>
              <c:showVal val="1"/>
            </c:dLbl>
            <c:dLbl>
              <c:idx val="1"/>
              <c:layout>
                <c:manualLayout>
                  <c:x val="5.8303898281274521E-3"/>
                  <c:y val="0"/>
                </c:manualLayout>
              </c:layout>
              <c:showVal val="1"/>
            </c:dLbl>
            <c:showVal val="1"/>
          </c:dLbls>
          <c:cat>
            <c:strRef>
              <c:f>'ИНФ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Завершившие общеобразоват 1'!$D$10:$G$10</c:f>
              <c:numCache>
                <c:formatCode>General</c:formatCode>
                <c:ptCount val="4"/>
                <c:pt idx="0">
                  <c:v>71.64</c:v>
                </c:pt>
                <c:pt idx="1">
                  <c:v>27.82</c:v>
                </c:pt>
                <c:pt idx="2">
                  <c:v>0.55000000000000004</c:v>
                </c:pt>
                <c:pt idx="3">
                  <c:v>0</c:v>
                </c:pt>
              </c:numCache>
            </c:numRef>
          </c:val>
        </c:ser>
        <c:ser>
          <c:idx val="3"/>
          <c:order val="2"/>
          <c:tx>
            <c:strRef>
              <c:f>'ИНФ Завершившие общеобразоват 1'!$A$12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0"/>
              <c:layout>
                <c:manualLayout>
                  <c:x val="1.3118377113286769E-2"/>
                  <c:y val="-2.2325226873526013E-3"/>
                </c:manualLayout>
              </c:layout>
              <c:showVal val="1"/>
            </c:dLbl>
            <c:showVal val="1"/>
          </c:dLbls>
          <c:cat>
            <c:strRef>
              <c:f>'ИНФ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'ИНФ Завершившие общеобразоват 1'!$D$12:$G$12</c:f>
              <c:numCache>
                <c:formatCode>General</c:formatCode>
                <c:ptCount val="4"/>
                <c:pt idx="0">
                  <c:v>94</c:v>
                </c:pt>
                <c:pt idx="1">
                  <c:v>6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79710848"/>
        <c:axId val="79716736"/>
      </c:barChart>
      <c:catAx>
        <c:axId val="79710848"/>
        <c:scaling>
          <c:orientation val="minMax"/>
        </c:scaling>
        <c:axPos val="b"/>
        <c:majorTickMark val="none"/>
        <c:tickLblPos val="nextTo"/>
        <c:crossAx val="79716736"/>
        <c:crosses val="autoZero"/>
        <c:auto val="1"/>
        <c:lblAlgn val="ctr"/>
        <c:lblOffset val="100"/>
      </c:catAx>
      <c:valAx>
        <c:axId val="79716736"/>
        <c:scaling>
          <c:orientation val="minMax"/>
        </c:scaling>
        <c:delete val="1"/>
        <c:axPos val="l"/>
        <c:numFmt formatCode="General" sourceLinked="1"/>
        <c:tickLblPos val="none"/>
        <c:crossAx val="7971084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Биология 1 курс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'БИО 1 курс Статистика по отметк'!$A$9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3148148148148147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2.9320987654321017E-2"/>
                  <c:y val="-2.8645833333333332E-2"/>
                </c:manualLayout>
              </c:layout>
              <c:showVal val="1"/>
            </c:dLbl>
            <c:dLbl>
              <c:idx val="2"/>
              <c:layout>
                <c:manualLayout>
                  <c:x val="-2.4691358024691305E-2"/>
                  <c:y val="0"/>
                </c:manualLayout>
              </c:layout>
              <c:showVal val="1"/>
            </c:dLbl>
            <c:showVal val="1"/>
          </c:dLbls>
          <c:cat>
            <c:strRef>
              <c:f>'БИО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1 курс Статистика по отметк'!$D$9:$G$9</c:f>
              <c:numCache>
                <c:formatCode>General</c:formatCode>
                <c:ptCount val="4"/>
                <c:pt idx="0">
                  <c:v>13.76</c:v>
                </c:pt>
                <c:pt idx="1">
                  <c:v>48.39</c:v>
                </c:pt>
                <c:pt idx="2">
                  <c:v>33.1</c:v>
                </c:pt>
                <c:pt idx="3">
                  <c:v>4.75</c:v>
                </c:pt>
              </c:numCache>
            </c:numRef>
          </c:val>
        </c:ser>
        <c:ser>
          <c:idx val="1"/>
          <c:order val="1"/>
          <c:tx>
            <c:strRef>
              <c:f>'БИО 1 курс Статистика по отметк'!$A$10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1.3888888888888892E-2"/>
                  <c:y val="-2.3437500000000003E-2"/>
                </c:manualLayout>
              </c:layout>
              <c:showVal val="1"/>
            </c:dLbl>
            <c:dLbl>
              <c:idx val="3"/>
              <c:layout>
                <c:manualLayout>
                  <c:x val="1.2345679012345569E-2"/>
                  <c:y val="-1.8229166666666761E-2"/>
                </c:manualLayout>
              </c:layout>
              <c:showVal val="1"/>
            </c:dLbl>
            <c:showVal val="1"/>
          </c:dLbls>
          <c:cat>
            <c:strRef>
              <c:f>'БИО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1 курс Статистика по отметк'!$D$10:$G$10</c:f>
              <c:numCache>
                <c:formatCode>General</c:formatCode>
                <c:ptCount val="4"/>
                <c:pt idx="0">
                  <c:v>16.149999999999999</c:v>
                </c:pt>
                <c:pt idx="1">
                  <c:v>45.13</c:v>
                </c:pt>
                <c:pt idx="2">
                  <c:v>32.449999999999996</c:v>
                </c:pt>
                <c:pt idx="3">
                  <c:v>6.26</c:v>
                </c:pt>
              </c:numCache>
            </c:numRef>
          </c:val>
        </c:ser>
        <c:ser>
          <c:idx val="3"/>
          <c:order val="2"/>
          <c:tx>
            <c:strRef>
              <c:f>'БИО 1 курс Статистика по отметк'!$A$12</c:f>
              <c:strCache>
                <c:ptCount val="1"/>
                <c:pt idx="0">
                  <c:v>ЮУМК</c:v>
                </c:pt>
              </c:strCache>
            </c:strRef>
          </c:tx>
          <c:cat>
            <c:strRef>
              <c:f>'БИО 1 курс Статистика по отметк'!$D$8:$G$8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1 курс Статистика по отметк'!$D$12:$G$12</c:f>
              <c:numCache>
                <c:formatCode>General</c:formatCode>
                <c:ptCount val="4"/>
                <c:pt idx="0">
                  <c:v>27.27</c:v>
                </c:pt>
                <c:pt idx="1">
                  <c:v>69.7</c:v>
                </c:pt>
                <c:pt idx="2">
                  <c:v>3.03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69164032"/>
        <c:axId val="69202688"/>
      </c:barChart>
      <c:catAx>
        <c:axId val="69164032"/>
        <c:scaling>
          <c:orientation val="minMax"/>
        </c:scaling>
        <c:axPos val="b"/>
        <c:majorTickMark val="none"/>
        <c:tickLblPos val="nextTo"/>
        <c:crossAx val="69202688"/>
        <c:crosses val="autoZero"/>
        <c:auto val="1"/>
        <c:lblAlgn val="ctr"/>
        <c:lblOffset val="100"/>
      </c:catAx>
      <c:valAx>
        <c:axId val="69202688"/>
        <c:scaling>
          <c:orientation val="minMax"/>
        </c:scaling>
        <c:delete val="1"/>
        <c:axPos val="l"/>
        <c:numFmt formatCode="General" sourceLinked="1"/>
        <c:tickLblPos val="none"/>
        <c:crossAx val="69164032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Биология Завершившие общеобразовательную подготовку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'БИО Завершившие общеобразоват 1'!$A$9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2.6236754226573546E-2"/>
                  <c:y val="-9.2825943316239765E-3"/>
                </c:manualLayout>
              </c:layout>
              <c:showVal val="1"/>
            </c:dLbl>
            <c:showVal val="1"/>
          </c:dLbls>
          <c:cat>
            <c:strRef>
              <c:f>'БИО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Завершившие общеобразоват 1'!$D$9:$G$9</c:f>
              <c:numCache>
                <c:formatCode>General</c:formatCode>
                <c:ptCount val="4"/>
                <c:pt idx="0">
                  <c:v>23.74</c:v>
                </c:pt>
                <c:pt idx="1">
                  <c:v>34.83</c:v>
                </c:pt>
                <c:pt idx="2">
                  <c:v>32.32</c:v>
                </c:pt>
                <c:pt idx="3">
                  <c:v>9.1</c:v>
                </c:pt>
              </c:numCache>
            </c:numRef>
          </c:val>
        </c:ser>
        <c:ser>
          <c:idx val="1"/>
          <c:order val="1"/>
          <c:tx>
            <c:strRef>
              <c:f>'БИО Завершившие общеобразоват 1'!$A$10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1"/>
              <c:layout>
                <c:manualLayout>
                  <c:x val="1.4575974570318632E-3"/>
                  <c:y val="-7.194010607008576E-2"/>
                </c:manualLayout>
              </c:layout>
              <c:showVal val="1"/>
            </c:dLbl>
            <c:dLbl>
              <c:idx val="2"/>
              <c:layout>
                <c:manualLayout>
                  <c:x val="4.664311862501961E-2"/>
                  <c:y val="0"/>
                </c:manualLayout>
              </c:layout>
              <c:showVal val="1"/>
            </c:dLbl>
            <c:showVal val="1"/>
          </c:dLbls>
          <c:cat>
            <c:strRef>
              <c:f>'БИО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Завершившие общеобразоват 1'!$D$10:$G$10</c:f>
              <c:numCache>
                <c:formatCode>General</c:formatCode>
                <c:ptCount val="4"/>
                <c:pt idx="0">
                  <c:v>21.7</c:v>
                </c:pt>
                <c:pt idx="1">
                  <c:v>36.94</c:v>
                </c:pt>
                <c:pt idx="2">
                  <c:v>32.190000000000005</c:v>
                </c:pt>
                <c:pt idx="3">
                  <c:v>9.18</c:v>
                </c:pt>
              </c:numCache>
            </c:numRef>
          </c:val>
        </c:ser>
        <c:ser>
          <c:idx val="3"/>
          <c:order val="2"/>
          <c:tx>
            <c:strRef>
              <c:f>'БИО Завершившие общеобразоват 1'!$A$12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1"/>
              <c:layout>
                <c:manualLayout>
                  <c:x val="3.0609546597669141E-2"/>
                  <c:y val="-1.3923891497435965E-2"/>
                </c:manualLayout>
              </c:layout>
              <c:showVal val="1"/>
            </c:dLbl>
            <c:showVal val="1"/>
          </c:dLbls>
          <c:cat>
            <c:strRef>
              <c:f>'БИО Завершившие общеобразоват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'БИО Завершившие общеобразоват 1'!$D$12:$G$12</c:f>
              <c:numCache>
                <c:formatCode>General</c:formatCode>
                <c:ptCount val="4"/>
                <c:pt idx="0">
                  <c:v>61.11</c:v>
                </c:pt>
                <c:pt idx="1">
                  <c:v>38.89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69238144"/>
        <c:axId val="69256320"/>
      </c:barChart>
      <c:catAx>
        <c:axId val="69238144"/>
        <c:scaling>
          <c:orientation val="minMax"/>
        </c:scaling>
        <c:axPos val="b"/>
        <c:majorTickMark val="none"/>
        <c:tickLblPos val="nextTo"/>
        <c:crossAx val="69256320"/>
        <c:crosses val="autoZero"/>
        <c:auto val="1"/>
        <c:lblAlgn val="ctr"/>
        <c:lblOffset val="100"/>
      </c:catAx>
      <c:valAx>
        <c:axId val="69256320"/>
        <c:scaling>
          <c:orientation val="minMax"/>
        </c:scaling>
        <c:delete val="1"/>
        <c:axPos val="l"/>
        <c:numFmt formatCode="General" sourceLinked="1"/>
        <c:tickLblPos val="none"/>
        <c:crossAx val="69238144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ВПР СПО Физика Завершившие общеобразовательную подготовку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24672430086643327"/>
          <c:w val="0.96908093579635279"/>
          <c:h val="0.672897112940812"/>
        </c:manualLayout>
      </c:layout>
      <c:barChart>
        <c:barDir val="col"/>
        <c:grouping val="clustered"/>
        <c:ser>
          <c:idx val="0"/>
          <c:order val="0"/>
          <c:tx>
            <c:strRef>
              <c:f>'ФИ Завершившие общеобразовате 1'!$A$9</c:f>
              <c:strCache>
                <c:ptCount val="1"/>
                <c:pt idx="0">
                  <c:v>Вся выборка</c:v>
                </c:pt>
              </c:strCache>
            </c:strRef>
          </c:tx>
          <c:dLbls>
            <c:dLbl>
              <c:idx val="0"/>
              <c:layout>
                <c:manualLayout>
                  <c:x val="-3.232447621290376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2.670282817587703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-1.8270356120336909E-2"/>
                  <c:y val="-8.7095946815237274E-3"/>
                </c:manualLayout>
              </c:layout>
              <c:showVal val="1"/>
            </c:dLbl>
            <c:showVal val="1"/>
          </c:dLbls>
          <c:cat>
            <c:strRef>
              <c:f>'ФИ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'ФИ Завершившие общеобразовате 1'!$D$9:$G$9</c:f>
              <c:numCache>
                <c:formatCode>General</c:formatCode>
                <c:ptCount val="4"/>
                <c:pt idx="0">
                  <c:v>21.24</c:v>
                </c:pt>
                <c:pt idx="1">
                  <c:v>49.65</c:v>
                </c:pt>
                <c:pt idx="2">
                  <c:v>24.55</c:v>
                </c:pt>
                <c:pt idx="3">
                  <c:v>4.55</c:v>
                </c:pt>
              </c:numCache>
            </c:numRef>
          </c:val>
        </c:ser>
        <c:ser>
          <c:idx val="1"/>
          <c:order val="1"/>
          <c:tx>
            <c:strRef>
              <c:f>'ФИ Завершившие общеобразовате 1'!$A$10</c:f>
              <c:strCache>
                <c:ptCount val="1"/>
                <c:pt idx="0">
                  <c:v>Челябинская обл.</c:v>
                </c:pt>
              </c:strCache>
            </c:strRef>
          </c:tx>
          <c:dLbls>
            <c:dLbl>
              <c:idx val="0"/>
              <c:layout>
                <c:manualLayout>
                  <c:x val="-2.108118013885027E-2"/>
                  <c:y val="-8.7095946815238072E-3"/>
                </c:manualLayout>
              </c:layout>
              <c:showVal val="1"/>
            </c:dLbl>
            <c:dLbl>
              <c:idx val="1"/>
              <c:layout>
                <c:manualLayout>
                  <c:x val="-1.5459532101823539E-2"/>
                  <c:y val="-1.0886993351904618E-2"/>
                </c:manualLayout>
              </c:layout>
              <c:showVal val="1"/>
            </c:dLbl>
            <c:showVal val="1"/>
          </c:dLbls>
          <c:cat>
            <c:strRef>
              <c:f>'ФИ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'ФИ Завершившие общеобразовате 1'!$D$10:$G$10</c:f>
              <c:numCache>
                <c:formatCode>General</c:formatCode>
                <c:ptCount val="4"/>
                <c:pt idx="0">
                  <c:v>26.759999999999998</c:v>
                </c:pt>
                <c:pt idx="1">
                  <c:v>57.49</c:v>
                </c:pt>
                <c:pt idx="2">
                  <c:v>15.239999999999998</c:v>
                </c:pt>
                <c:pt idx="3">
                  <c:v>0.51</c:v>
                </c:pt>
              </c:numCache>
            </c:numRef>
          </c:val>
        </c:ser>
        <c:ser>
          <c:idx val="3"/>
          <c:order val="2"/>
          <c:tx>
            <c:strRef>
              <c:f>'ФИ Завершившие общеобразовате 1'!$A$12</c:f>
              <c:strCache>
                <c:ptCount val="1"/>
                <c:pt idx="0">
                  <c:v>ЮУМК</c:v>
                </c:pt>
              </c:strCache>
            </c:strRef>
          </c:tx>
          <c:dLbls>
            <c:dLbl>
              <c:idx val="1"/>
              <c:layout>
                <c:manualLayout>
                  <c:x val="3.3729888222160394E-2"/>
                  <c:y val="-2.1773986703809323E-3"/>
                </c:manualLayout>
              </c:layout>
              <c:showVal val="1"/>
            </c:dLbl>
            <c:showVal val="1"/>
          </c:dLbls>
          <c:cat>
            <c:strRef>
              <c:f>'ФИ Завершившие общеобразовате 1'!$D$8:$G$8</c:f>
              <c:strCache>
                <c:ptCount val="4"/>
                <c:pt idx="0">
                  <c:v>"2"</c:v>
                </c:pt>
                <c:pt idx="1">
                  <c:v>"3"</c:v>
                </c:pt>
                <c:pt idx="2">
                  <c:v>"4"</c:v>
                </c:pt>
                <c:pt idx="3">
                  <c:v>"5"</c:v>
                </c:pt>
              </c:strCache>
            </c:strRef>
          </c:cat>
          <c:val>
            <c:numRef>
              <c:f>'ФИ Завершившие общеобразовате 1'!$D$12:$G$12</c:f>
              <c:numCache>
                <c:formatCode>General</c:formatCode>
                <c:ptCount val="4"/>
                <c:pt idx="0">
                  <c:v>40.910000000000004</c:v>
                </c:pt>
                <c:pt idx="1">
                  <c:v>54.55</c:v>
                </c:pt>
                <c:pt idx="2">
                  <c:v>4.55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overlap val="-25"/>
        <c:axId val="69302912"/>
        <c:axId val="69333376"/>
      </c:barChart>
      <c:catAx>
        <c:axId val="69302912"/>
        <c:scaling>
          <c:orientation val="minMax"/>
        </c:scaling>
        <c:axPos val="b"/>
        <c:majorTickMark val="none"/>
        <c:tickLblPos val="nextTo"/>
        <c:crossAx val="69333376"/>
        <c:crosses val="autoZero"/>
        <c:auto val="1"/>
        <c:lblAlgn val="ctr"/>
        <c:lblOffset val="100"/>
      </c:catAx>
      <c:valAx>
        <c:axId val="69333376"/>
        <c:scaling>
          <c:orientation val="minMax"/>
        </c:scaling>
        <c:delete val="1"/>
        <c:axPos val="l"/>
        <c:numFmt formatCode="General" sourceLinked="1"/>
        <c:tickLblPos val="none"/>
        <c:crossAx val="69302912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20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100B7-315E-4022-8BF0-17B1839607DE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BA2E5-F699-4DFB-8554-15D4A886E66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0886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BA2E5-F699-4DFB-8554-15D4A886E66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0124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BA2E5-F699-4DFB-8554-15D4A886E667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012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2741141-C967-4AF0-9C2A-D8CEC3E35EF7}" type="datetimeFigureOut">
              <a:rPr lang="ru-RU" smtClean="0"/>
              <a:pPr/>
              <a:t>24.02.2022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40BC2D2-04F8-4468-8E26-B53288836F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Итоги проведения ВПР в 2021 году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025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82030484"/>
              </p:ext>
            </p:extLst>
          </p:nvPr>
        </p:nvGraphicFramePr>
        <p:xfrm>
          <a:off x="0" y="404664"/>
          <a:ext cx="914400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0" y="6165304"/>
            <a:ext cx="3419872" cy="69269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22 участника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75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267875214"/>
              </p:ext>
            </p:extLst>
          </p:nvPr>
        </p:nvGraphicFramePr>
        <p:xfrm>
          <a:off x="179512" y="476672"/>
          <a:ext cx="871296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0" y="6165304"/>
            <a:ext cx="3419872" cy="69269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764 участника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82004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636" t="13970" r="4320" b="51274"/>
          <a:stretch>
            <a:fillRect/>
          </a:stretch>
        </p:blipFill>
        <p:spPr bwMode="auto">
          <a:xfrm>
            <a:off x="179512" y="548680"/>
            <a:ext cx="876803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6165304"/>
            <a:ext cx="3419872" cy="69269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502 </a:t>
            </a:r>
            <a:r>
              <a:rPr lang="ru-RU" dirty="0" smtClean="0"/>
              <a:t>участника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79512" y="404664"/>
          <a:ext cx="8496944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82004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3" y="332656"/>
          <a:ext cx="8749481" cy="6264696"/>
        </p:xfrm>
        <a:graphic>
          <a:graphicData uri="http://schemas.openxmlformats.org/drawingml/2006/table">
            <a:tbl>
              <a:tblPr/>
              <a:tblGrid>
                <a:gridCol w="4765977"/>
                <a:gridCol w="1351546"/>
                <a:gridCol w="782474"/>
                <a:gridCol w="1067010"/>
                <a:gridCol w="782474"/>
              </a:tblGrid>
              <a:tr h="11388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Макс балл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РФ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Челябинская обл.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ЮУМК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656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474341 уч.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14906 уч.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502 уч.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2884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 Систематизировать разнообразную историческую информацию на основе своих представлений об общих закономерностях исторического процесса (знание исторических деятелей)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68,23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67,38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48,21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8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 Систематизировать разнообразную историческую информацию на основе своих представлений об общих закономерностях исторического процесса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45,36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29,88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880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 Использовать принципы причинно-следственного, структурно-функционального,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временного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 пространственного анализа для изучения исторических процессов и явлений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28,89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12,65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473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4. Проводить поиск исторической информации в источниках разного типа</a:t>
                      </a:r>
                      <a:r>
                        <a:rPr lang="ru-RU" sz="18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. Осуществлять </a:t>
                      </a:r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внешнюю и внутреннюю критику источника.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35,88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33,01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38,05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286454"/>
          <a:ext cx="9036496" cy="6955814"/>
        </p:xfrm>
        <a:graphic>
          <a:graphicData uri="http://schemas.openxmlformats.org/drawingml/2006/table">
            <a:tbl>
              <a:tblPr/>
              <a:tblGrid>
                <a:gridCol w="5583526"/>
                <a:gridCol w="808142"/>
                <a:gridCol w="955077"/>
                <a:gridCol w="881609"/>
                <a:gridCol w="808142"/>
              </a:tblGrid>
              <a:tr h="360039">
                <a:tc>
                  <a:txBody>
                    <a:bodyPr/>
                    <a:lstStyle/>
                    <a:p>
                      <a:pPr algn="l" fontAlgn="b"/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балл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Россия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ЧО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ЮУМК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52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 Анализировать историческую информацию, представленную в разных знаковых системах (текст, карта, таблица, схема, аудиовизуальный ряд).</a:t>
                      </a:r>
                      <a:b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Систематизировать разнообразную историческую информацию на основе своих представлений об общих закономерностях исторического процесса (история культуры).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58,48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53,96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45,22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7239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 Анализировать историческую информацию, представленную в разных знаковых системах (текст, карта, таблица, схема, аудиовизуальный ряд) (история культуры)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73,31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71,68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60,36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 Использовать принципы причинно-следственного, структурно-функционального, 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временного 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и пространственного анализа для изучения исторических процессов и явлений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48,77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44,72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40,34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 Осуществлять поиск социальной информации, представленной в различных знаковых системах (рисунок)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32,53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26,67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16,33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1885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46,31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26,1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0"/>
          <a:ext cx="8856985" cy="7012093"/>
        </p:xfrm>
        <a:graphic>
          <a:graphicData uri="http://schemas.openxmlformats.org/drawingml/2006/table">
            <a:tbl>
              <a:tblPr/>
              <a:tblGrid>
                <a:gridCol w="5904656"/>
                <a:gridCol w="504056"/>
                <a:gridCol w="936104"/>
                <a:gridCol w="792088"/>
                <a:gridCol w="720081"/>
              </a:tblGrid>
              <a:tr h="47003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Блоки </a:t>
                      </a:r>
                      <a:r>
                        <a:rPr lang="ru-RU" sz="17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ПООП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Макс балл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РФ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Челябинская обл.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ЮУМК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16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 Характеризовать с научных позиций основы конституционного строя, права и свободы человека и гражданина, конституционные обязанности гражданина Российской Федерации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39,15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33,72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22,91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0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11. Анализировать актуальную информацию о социальных объектах, выявляя их общие черты и различия; устанавливать соответствия между существенными чертами и признаками изученных социальных явлений и обществоведческими терминами и понятиями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43,23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30,88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2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12. Применять социально-экономические и гуманитарные знания в процессе решения познавательных задач по актуальным социальным проблемам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53,61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40,24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62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 Применять социально-экономические и гуманитарные знания в процессе решения познавательных задач по актуальным социальным проблемам (задание-задача)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32,11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25,9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31,27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0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 Осуществлять поиск социальной информации по заданной теме из диаграммы/таблицы;</a:t>
                      </a:r>
                      <a:b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оценивать поведение людей с точки зрения социальных норм, экономической </a:t>
                      </a:r>
                      <a:r>
                        <a:rPr lang="ru-RU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рациональности</a:t>
                      </a:r>
                      <a:endParaRPr lang="ru-RU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26,35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20,49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28,88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270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15. Знание распространенных опасных и чрезвычайных ситуаций природного, техногенного и социального характера.</a:t>
                      </a:r>
                      <a:b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</a:br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Знание основных мер защиты (в том числе в области гражданской обороны) и правил поведения в условиях опасных и чрезвычайных ситуаций.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53,46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43,58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57,77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504" y="332656"/>
          <a:ext cx="8856984" cy="6344267"/>
        </p:xfrm>
        <a:graphic>
          <a:graphicData uri="http://schemas.openxmlformats.org/drawingml/2006/table">
            <a:tbl>
              <a:tblPr/>
              <a:tblGrid>
                <a:gridCol w="5184576"/>
                <a:gridCol w="864096"/>
                <a:gridCol w="936104"/>
                <a:gridCol w="936104"/>
                <a:gridCol w="936104"/>
              </a:tblGrid>
              <a:tr h="787145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Макс балл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РФ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Челябинская обл.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ЮУМК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5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16. Знание распространенных опасных и чрезвычайных ситуаций природного, техногенного и социального характера</a:t>
                      </a:r>
                      <a:r>
                        <a:rPr lang="ru-RU" sz="17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. Знание </a:t>
                      </a:r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основных мер защиты (в том числе в области гражданской обороны) и правил поведения в условиях опасных и чрезвычайных ситуаций.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43,74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34,66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48,9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0158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17. Формирование представлений и основополагающих теоретических знаний о целостности и неоднородности Земли как планеты </a:t>
                      </a:r>
                      <a:r>
                        <a:rPr lang="ru-RU" sz="1700" b="0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людей в </a:t>
                      </a:r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пространстве и во времени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54,65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54,51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56,18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629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18. Природно-хозяйственное районирование России. Регионы России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36,69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30,14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22,51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629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19. Административно-территориальное устройство России. Столицы и крупные города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68,64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66,56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61,75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112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 Часовые зоны на территории России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52,14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50,58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45,02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7145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 Население и хозяйство России и мира. Особенности природно-ресурсного потенциала, населения, хозяйства, культуры крупных стран мира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35,77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31,69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30,88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3601">
                <a:tc>
                  <a:txBody>
                    <a:bodyPr/>
                    <a:lstStyle/>
                    <a:p>
                      <a:pPr algn="l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22. Умение использовать средства информационных и коммуникационных технологий в решении когнитивных, коммуникативных и организационных задач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40,51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31,31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37,95</a:t>
                      </a:r>
                    </a:p>
                  </a:txBody>
                  <a:tcPr marL="2419" marR="2419" marT="24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Замечания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784976" cy="554461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1) Доработать организацию процесса проведения:</a:t>
            </a:r>
          </a:p>
          <a:p>
            <a:pPr marL="274320" lvl="1" indent="0">
              <a:buNone/>
            </a:pPr>
            <a:r>
              <a:rPr lang="ru-RU" dirty="0" smtClean="0"/>
              <a:t>- четкость инструктажей в аудитории (некоторые педагоги видели в первый раз инструкции и не знали, что делать, соответственно и не могли объяснить детям)</a:t>
            </a:r>
          </a:p>
          <a:p>
            <a:pPr marL="274320" lvl="1" indent="0">
              <a:buNone/>
            </a:pPr>
            <a:r>
              <a:rPr lang="ru-RU" dirty="0" smtClean="0"/>
              <a:t>- педагоги не всегда адекватно понимали (а может быть не услышали) зону своей ответственности</a:t>
            </a:r>
          </a:p>
          <a:p>
            <a:pPr marL="0" indent="0">
              <a:buNone/>
            </a:pPr>
            <a:r>
              <a:rPr lang="ru-RU" dirty="0" smtClean="0"/>
              <a:t>2) при сдаче работ тоже возникли недопонимание: нужно разбирать работы по вариантам, а мы разбирали по номерам</a:t>
            </a:r>
          </a:p>
          <a:p>
            <a:pPr marL="0" indent="0">
              <a:buNone/>
            </a:pPr>
            <a:r>
              <a:rPr lang="ru-RU" dirty="0" smtClean="0"/>
              <a:t>3) заполнение протоколов нужно тоже отслеживать, номера можно распределить сразу и по алфавиту, потом легче проводить идентификацию, протоколы все равно не сдаются</a:t>
            </a:r>
          </a:p>
          <a:p>
            <a:pPr marL="0" indent="0">
              <a:buNone/>
            </a:pPr>
            <a:r>
              <a:rPr lang="ru-RU" dirty="0" smtClean="0"/>
              <a:t>4) Усилить внимание на подготовку. Сейчас есть уже </a:t>
            </a:r>
            <a:r>
              <a:rPr lang="ru-RU" dirty="0" err="1" smtClean="0"/>
              <a:t>демо</a:t>
            </a:r>
            <a:r>
              <a:rPr lang="ru-RU" dirty="0" smtClean="0"/>
              <a:t>-варианты, прошлогодние работы, необходимо систематически на уроках отрабатывать те задания, что в них приведены</a:t>
            </a:r>
          </a:p>
          <a:p>
            <a:pPr marL="0" indent="0">
              <a:buNone/>
            </a:pPr>
            <a:r>
              <a:rPr lang="ru-RU" dirty="0" smtClean="0"/>
              <a:t>5) внести при необходимости изменения в программы для усиления подготовки в данном направлении</a:t>
            </a:r>
          </a:p>
          <a:p>
            <a:pPr marL="0" indent="0">
              <a:buNone/>
            </a:pPr>
            <a:r>
              <a:rPr lang="ru-RU" dirty="0" smtClean="0"/>
              <a:t>6) если возникнет право выбора предмета, то хорошо </a:t>
            </a:r>
            <a:r>
              <a:rPr lang="ru-RU" smtClean="0"/>
              <a:t>подумать: что </a:t>
            </a:r>
            <a:r>
              <a:rPr lang="ru-RU" dirty="0" smtClean="0"/>
              <a:t>можно выбирать, ведь было много проблем с проведением информатики в ТТК(компьютеров не было, пришлось оторвать от учебного процесса кабинеты в КСИП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355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7944" y="6237312"/>
            <a:ext cx="4752528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245 участников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62983956"/>
              </p:ext>
            </p:extLst>
          </p:nvPr>
        </p:nvGraphicFramePr>
        <p:xfrm>
          <a:off x="-16240" y="332656"/>
          <a:ext cx="905273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83279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5976" y="6021288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199 участников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54067123"/>
              </p:ext>
            </p:extLst>
          </p:nvPr>
        </p:nvGraphicFramePr>
        <p:xfrm>
          <a:off x="107504" y="476672"/>
          <a:ext cx="85792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444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36096" y="6165304"/>
            <a:ext cx="3560398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248 участников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85919766"/>
              </p:ext>
            </p:extLst>
          </p:nvPr>
        </p:nvGraphicFramePr>
        <p:xfrm>
          <a:off x="3406" y="332656"/>
          <a:ext cx="896108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53420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978638543"/>
              </p:ext>
            </p:extLst>
          </p:nvPr>
        </p:nvGraphicFramePr>
        <p:xfrm>
          <a:off x="107504" y="476672"/>
          <a:ext cx="885698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4716016" y="6093296"/>
            <a:ext cx="3888432" cy="576064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240 участников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156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277705"/>
            <a:ext cx="396044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109 участников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496981214"/>
              </p:ext>
            </p:extLst>
          </p:nvPr>
        </p:nvGraphicFramePr>
        <p:xfrm>
          <a:off x="0" y="476672"/>
          <a:ext cx="9036496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11457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96074319"/>
              </p:ext>
            </p:extLst>
          </p:nvPr>
        </p:nvGraphicFramePr>
        <p:xfrm>
          <a:off x="0" y="404664"/>
          <a:ext cx="903649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0" y="6237312"/>
            <a:ext cx="3960440" cy="576064"/>
          </a:xfrm>
          <a:prstGeom prst="rect">
            <a:avLst/>
          </a:prstGeom>
        </p:spPr>
        <p:txBody>
          <a:bodyPr>
            <a:normAutofit fontScale="90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100 участников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5068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65304"/>
            <a:ext cx="3203848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33 участника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55153493"/>
              </p:ext>
            </p:extLst>
          </p:nvPr>
        </p:nvGraphicFramePr>
        <p:xfrm>
          <a:off x="35496" y="476672"/>
          <a:ext cx="90010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753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165304"/>
            <a:ext cx="3203848" cy="692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18 участников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55412665"/>
              </p:ext>
            </p:extLst>
          </p:nvPr>
        </p:nvGraphicFramePr>
        <p:xfrm>
          <a:off x="179512" y="476672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24553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106</TotalTime>
  <Words>923</Words>
  <Application>Microsoft Office PowerPoint</Application>
  <PresentationFormat>Экран (4:3)</PresentationFormat>
  <Paragraphs>239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Ясность</vt:lpstr>
      <vt:lpstr>Итоги проведения ВПР в 2021 году</vt:lpstr>
      <vt:lpstr>245 участников</vt:lpstr>
      <vt:lpstr>199 участников</vt:lpstr>
      <vt:lpstr>248 участников</vt:lpstr>
      <vt:lpstr>Слайд 5</vt:lpstr>
      <vt:lpstr>109 участников</vt:lpstr>
      <vt:lpstr>Слайд 7</vt:lpstr>
      <vt:lpstr>33 участника</vt:lpstr>
      <vt:lpstr>18 участников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Замечания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проведения ВПР в 2021 году</dc:title>
  <dc:creator>Хлебникова Наталья Евгеньевна</dc:creator>
  <cp:lastModifiedBy>hlebnikovane</cp:lastModifiedBy>
  <cp:revision>15</cp:revision>
  <dcterms:created xsi:type="dcterms:W3CDTF">2022-02-18T09:58:49Z</dcterms:created>
  <dcterms:modified xsi:type="dcterms:W3CDTF">2022-02-24T08:16:44Z</dcterms:modified>
</cp:coreProperties>
</file>