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58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017" autoAdjust="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DEBC1-8F5C-41E8-86D5-AA3413572F80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107ED-B5E7-447F-A644-7AD212FAD1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7186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107ED-B5E7-447F-A644-7AD212FAD19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4124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107ED-B5E7-447F-A644-7AD212FAD19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6322" y="2348880"/>
            <a:ext cx="857256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Алгоритм индивидуальной работы 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по профилактике девиантного поведения 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со студентами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высокого группы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риска</a:t>
            </a:r>
          </a:p>
          <a:p>
            <a:pPr algn="ctr">
              <a:spcAft>
                <a:spcPts val="0"/>
              </a:spcAft>
            </a:pP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ГБПОУ «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Южно-Уральского многопрофильного колледжа»</a:t>
            </a:r>
            <a:endParaRPr lang="ru-RU" sz="2200" b="1" dirty="0">
              <a:solidFill>
                <a:schemeClr val="accent6">
                  <a:lumMod val="50000"/>
                </a:schemeClr>
              </a:solidFill>
              <a:effectLst/>
              <a:latin typeface="Times New Roman"/>
              <a:ea typeface="Calibri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2328497"/>
              </p:ext>
            </p:extLst>
          </p:nvPr>
        </p:nvGraphicFramePr>
        <p:xfrm>
          <a:off x="683568" y="184951"/>
          <a:ext cx="6948834" cy="323087"/>
        </p:xfrm>
        <a:graphic>
          <a:graphicData uri="http://schemas.openxmlformats.org/drawingml/2006/table">
            <a:tbl>
              <a:tblPr/>
              <a:tblGrid>
                <a:gridCol w="69488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2308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Государственное бюджетное профессиональное образовательное учреждение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03648" y="508038"/>
            <a:ext cx="53285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«Южно-Уральский многопрофильный колледж»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6644" y="142852"/>
            <a:ext cx="1721385" cy="17087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C:\Users\hakimovaer\Desktop\85sp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5286388"/>
            <a:ext cx="1504638" cy="14426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56704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96" y="116632"/>
            <a:ext cx="4202546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kern="18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Рекомендации родителям</a:t>
            </a:r>
            <a:r>
              <a:rPr lang="ru-RU" sz="1400" kern="18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студента(</a:t>
            </a:r>
            <a:r>
              <a:rPr lang="ru-RU" sz="1400" kern="180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ки</a:t>
            </a:r>
            <a:r>
              <a:rPr lang="ru-RU" sz="1400" kern="18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)___________________________________________________________г.р., группы_____________ по предотвращению и профилактике суицидального поведения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824" y="1407012"/>
            <a:ext cx="4572000" cy="8356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Рекомендации родителям по предотвращению и профилактике суицидального поведения: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Признаки депрессивных реакций у подростков.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114" y="2232216"/>
            <a:ext cx="3923928" cy="1561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1.      Снижение интереса к деятельности, потеря удовольствия от деятельности, которая раньше нравилась.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2.      Уклонение от общения: нежелание идти в школу, общаться со сверстниками, склонность к уединению.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3.      Снижение успеваемости из-за трудностей концентрации внимания и нарушений запоминания.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786190"/>
            <a:ext cx="4188272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целью профилактики суицидов родителям необходимо: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4286256"/>
            <a:ext cx="5359735" cy="143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ea typeface="Calibri"/>
                <a:cs typeface="Times New Roman"/>
              </a:rPr>
              <a:t>1. </a:t>
            </a: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Ни в коем случае не оставлять нерешенными проблемы, касающиеся сохранения физического и психического здоровья ребенка.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      Анализировать вместе с сыном или дочерью каждую трудную ситуацию.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      Учить ребенка с раннего детства принимать ответственность за свои поступки и решения, предвидеть последствия поступков. Сформируйте у него потребность задаваться вопросом: «Что будет, если...».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189982"/>
            <a:ext cx="3888432" cy="2010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Если вы заметили у ребенка признаки </a:t>
            </a:r>
          </a:p>
          <a:p>
            <a:r>
              <a:rPr lang="ru-RU" sz="1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депрессивного состояния, обращайтесь з</a:t>
            </a:r>
          </a:p>
          <a:p>
            <a:r>
              <a:rPr lang="ru-RU" sz="1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 помощью к психологу. </a:t>
            </a:r>
          </a:p>
          <a:p>
            <a:r>
              <a:rPr lang="ru-RU" sz="1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Психологическую помощь можно получить:</a:t>
            </a:r>
          </a:p>
          <a:p>
            <a:endParaRPr lang="ru-RU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МКУ СО "Кризисный центр" </a:t>
            </a:r>
            <a:endParaRPr lang="ru-RU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г. Челябинск , ул. Советская 36 / ул. Мира, 13/ ул. Гашека, 2</a:t>
            </a:r>
          </a:p>
          <a:p>
            <a:pPr>
              <a:spcAft>
                <a:spcPts val="1000"/>
              </a:spcAft>
            </a:pP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+</a:t>
            </a:r>
            <a:r>
              <a:rPr lang="ru-RU" sz="1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 (351) 735 02 18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43438" y="2143116"/>
            <a:ext cx="2746136" cy="3527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76200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Областной центр "Семья"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357686" y="2500306"/>
            <a:ext cx="4572000" cy="1308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г</a:t>
            </a: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Челябинск, ул. Румянцева, 19 а / ул. Жукова 44б</a:t>
            </a:r>
          </a:p>
          <a:p>
            <a:pPr>
              <a:spcAft>
                <a:spcPts val="1000"/>
              </a:spcAft>
            </a:pP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Консультация психолога, юриста: т.: 8 (351) 700-17-71 доб. 211</a:t>
            </a:r>
          </a:p>
          <a:p>
            <a:pPr>
              <a:spcAft>
                <a:spcPts val="1000"/>
              </a:spcAft>
            </a:pP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Телефон «Доверие»: 007; </a:t>
            </a:r>
          </a:p>
          <a:p>
            <a:pPr>
              <a:spcAft>
                <a:spcPts val="1000"/>
              </a:spcAft>
            </a:pP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 (351) 700-17-71 доб. 212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86248" y="3786190"/>
            <a:ext cx="4572000" cy="5940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600"/>
              </a:spcAft>
            </a:pPr>
            <a:r>
              <a:rPr lang="ru-RU" sz="1200" b="1" dirty="0">
                <a:solidFill>
                  <a:srgbClr val="15151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Отделение экстренной линии детского телефона доверия</a:t>
            </a:r>
            <a:endParaRPr lang="ru-RU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8 800 2000 122</a:t>
            </a:r>
            <a:endParaRPr lang="ru-RU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5715016"/>
            <a:ext cx="3312368" cy="747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80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Дата: ____.____.___________ г.</a:t>
            </a:r>
            <a:endParaRPr lang="ru-RU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80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Подпись: ________(______________________)</a:t>
            </a:r>
            <a:endParaRPr lang="ru-RU" sz="1200" dirty="0">
              <a:ea typeface="Calibri"/>
              <a:cs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3232" y="60864"/>
            <a:ext cx="1453356" cy="14426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2" descr="C:\Users\hakimovaer\Desktop\85sp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5214950"/>
            <a:ext cx="1504638" cy="14426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04420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39552" y="1453426"/>
            <a:ext cx="828092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ПРОТОКОЛ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БЕСЕДЫ С РОДИТЕЛЯМИ НЕСОВЕРШЕННОЛЕТНЕЙ СТУДЕНТА(КИ)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ФИО_______________________________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№_1_                                                             				от 00.00.2025г.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группе №_____курс______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Классный руководитель / мастер п/о: ФИО ______________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Тема, вопросы, повестка беседы (консультации): ___________________________________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Повестка беседы: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_________________________________________________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Вынесение решении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СЛУШАЛИ: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первому вопросу: ______________________________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второму вопросу:______________________________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третьему вопросу вынесено следующие решения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РЕШИЛИ: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1.Продолжить контроль посещаемости и успеваемости занятий ФИО ___________со стороны колледжа и законных представителей несовершеннолетней студента(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Постоянный контроль родителями в успеваемости и выполнении учебного плана студента(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3.Продолжить вовлекать подростка в воспитательные мероприятия. 4. Провести обсуждение, направленное на воспитание негативного отношения к опозданиям и пропускам занятий. 5. Оказать психологическую помощь и поддержку студенту(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и семье по запросу. 6. Провести работу мотивирующий учебный процесс.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Педагог-психолог :Хакимова Э.Р.							</a:t>
            </a:r>
            <a:endParaRPr lang="ru-RU" altLang="ru-RU" sz="900" dirty="0"/>
          </a:p>
          <a:p>
            <a:pPr lvl="0" eaLnBrk="0" hangingPunct="0"/>
            <a:r>
              <a:rPr lang="ru-RU" altLang="ru-RU" sz="1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			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0958" y="63786"/>
            <a:ext cx="1530488" cy="15192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2" descr="C:\Users\hakimovaer\Desktop\85sp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5429264"/>
            <a:ext cx="1504638" cy="1285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71190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4950596"/>
              </p:ext>
            </p:extLst>
          </p:nvPr>
        </p:nvGraphicFramePr>
        <p:xfrm>
          <a:off x="611560" y="764705"/>
          <a:ext cx="6480720" cy="5420441"/>
        </p:xfrm>
        <a:graphic>
          <a:graphicData uri="http://schemas.openxmlformats.org/drawingml/2006/table">
            <a:tbl>
              <a:tblPr firstRow="1" firstCol="1" bandRow="1"/>
              <a:tblGrid>
                <a:gridCol w="7172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4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68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717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04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265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ФИО  присутствовавшего родителя (законного представителя)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Оценка активности родителя во время беседы (активный, пассивный)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Оценка удовлетворенности родителем (законным представителем) проведенной беседы (получил ответы на все вопросы, остался не доволен результатами беседы)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Подпись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присутствовавшего родителя (законного представителя)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0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0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20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0958" y="92124"/>
            <a:ext cx="1593374" cy="1705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2" descr="C:\Users\hakimovaer\Desktop\85sp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5214950"/>
            <a:ext cx="1504638" cy="14426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98901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25113"/>
            <a:ext cx="7488832" cy="5208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ГБПОУ Южно-Уральский многопрофильный колледж </a:t>
            </a:r>
            <a:endParaRPr lang="ru-RU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147060" algn="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Заместителю директора</a:t>
            </a:r>
            <a:endParaRPr lang="ru-RU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  <a:tabLst>
                <a:tab pos="4095750" algn="l"/>
              </a:tabLs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комплексной безопасности </a:t>
            </a:r>
            <a:endParaRPr lang="ru-RU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  <a:tabLst>
                <a:tab pos="4095750" algn="l"/>
              </a:tabLs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                                                         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А.В.Сазонову</a:t>
            </a:r>
            <a:endParaRPr lang="ru-RU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  <a:tabLst>
                <a:tab pos="3638550" algn="l"/>
              </a:tabLs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	От_______________________</a:t>
            </a:r>
            <a:endParaRPr lang="ru-RU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Заявление об отказе в оказании психолого-педагогического сопровождения несовершеннолетней(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студенту и ее(его) семье</a:t>
            </a:r>
            <a:endParaRPr lang="ru-RU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80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Я,______________________________________________________________________________________________ родитель (законный представитель) несовершеннолетней(него)___________________________________ _______________________________________________________, ________г.р. студента(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ки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группы №__________, отказываюсь от предоставления услуг психолого-педагогического сопровождения специалистами ГБПОУ «ЮУМК», моей дочери(сыну) ФИО ____________________________________________,_______________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г.р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в связи с выявленными фактами детского неблагополучия, высоким риском суицидальных тенденций,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псхоэмоциональном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состоянии несовершеннолетней и возможных их последствий связанных с этим. Я подтверждаю, что, подписывая настоящее заявление, я действую по своей воле и в интересах ребенка. О последствиях не предоставления услуг психолого-педагогического сопровождения моему ребенку предупреждена и беру на себя ответственность за жизнь, здоровье (в т.ч психологическое) и действия своего ребенка </a:t>
            </a:r>
          </a:p>
          <a:p>
            <a:pPr algn="just">
              <a:lnSpc>
                <a:spcPct val="115000"/>
              </a:lnSpc>
              <a:spcAft>
                <a:spcPts val="180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ФИО___________________________________________.</a:t>
            </a:r>
            <a:endParaRPr lang="ru-RU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80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Дата: ____.____.___________ г.                                                         Подпись: ________(______________________)</a:t>
            </a:r>
            <a:endParaRPr lang="ru-RU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7494" y="116633"/>
            <a:ext cx="1378287" cy="1368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2" descr="C:\Users\hakimovaer\Desktop\85sp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5214950"/>
            <a:ext cx="1504638" cy="14426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65119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48680"/>
            <a:ext cx="6030416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Ø"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Контрольная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диагностика уровня склонности к отклоняющемуся поведению у студентов по методике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Э.В.Леус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</a:t>
            </a:r>
            <a:r>
              <a:rPr lang="ru-RU" sz="1400" dirty="0">
                <a:solidFill>
                  <a:srgbClr val="FFC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диагностика с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клонности к суицидальному риску по методике Т. Н. Разуваевой.</a:t>
            </a:r>
          </a:p>
          <a:p>
            <a:pPr marL="285750" lvl="0" indent="-285750" algn="just">
              <a:buSzPts val="1200"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Обработка, сравнение результатов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диагностики.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87597"/>
            <a:ext cx="4896544" cy="32519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2251" y="47223"/>
            <a:ext cx="1721385" cy="17087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" descr="C:\Users\hakimovaer\Desktop\85sp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5214950"/>
            <a:ext cx="1504638" cy="14426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3213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3568" y="184951"/>
          <a:ext cx="6948834" cy="323087"/>
        </p:xfrm>
        <a:graphic>
          <a:graphicData uri="http://schemas.openxmlformats.org/drawingml/2006/table">
            <a:tbl>
              <a:tblPr/>
              <a:tblGrid>
                <a:gridCol w="69488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2308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Государственное бюджетное профессиональное образовательное учреждение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03648" y="508038"/>
            <a:ext cx="53285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«Южно-Уральский многопрофильный колледж»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6644" y="142852"/>
            <a:ext cx="1721385" cy="17087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C:\Users\hakimovaer\Desktop\85sp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5286388"/>
            <a:ext cx="1504638" cy="1442649"/>
          </a:xfrm>
          <a:prstGeom prst="rect">
            <a:avLst/>
          </a:prstGeom>
          <a:noFill/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FC0D29A-8057-4BD4-AA66-145D131DBA11}"/>
              </a:ext>
            </a:extLst>
          </p:cNvPr>
          <p:cNvSpPr/>
          <p:nvPr/>
        </p:nvSpPr>
        <p:spPr>
          <a:xfrm>
            <a:off x="564762" y="2659558"/>
            <a:ext cx="857256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Алгоритм индивидуальной работы 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по профилактике девиантного поведения 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со студентами </a:t>
            </a:r>
            <a:r>
              <a:rPr lang="ru-RU" sz="2400" b="1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высокого </a:t>
            </a:r>
            <a:r>
              <a:rPr lang="ru-RU" sz="2400" b="1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группы риска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/>
              <a:ea typeface="Calibri"/>
            </a:endParaRPr>
          </a:p>
          <a:p>
            <a:pPr algn="ctr"/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ГБПОУ «Южно-Уральского многопрофильного колледжа»</a:t>
            </a:r>
          </a:p>
          <a:p>
            <a:pPr algn="ctr">
              <a:spcAft>
                <a:spcPts val="0"/>
              </a:spcAft>
            </a:pPr>
            <a:endParaRPr lang="ru-RU" sz="2200" b="1" dirty="0">
              <a:solidFill>
                <a:schemeClr val="accent6">
                  <a:lumMod val="50000"/>
                </a:schemeClr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841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0925" y="246764"/>
            <a:ext cx="1611796" cy="15999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2" descr="C:\Users\hakimovaer\Desktop\85sp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5286388"/>
            <a:ext cx="1504638" cy="144264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500042"/>
            <a:ext cx="5643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Девиантное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поведение -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22693" y="1343451"/>
            <a:ext cx="67866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устойчивое поведение личности, отклоняющееся от наиболее важных социальных правил и норм общества и причиняющее реальный ущерб обществу или самой личности.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3919401"/>
            <a:ext cx="5167326" cy="272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563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3834" y="142852"/>
            <a:ext cx="1367353" cy="1357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57224" y="240889"/>
            <a:ext cx="66437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Проявление обучающимися девиантного поведения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hakimovaer\Desktop\85sp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1359" y="5368516"/>
            <a:ext cx="1504638" cy="144264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0118" y="1579523"/>
            <a:ext cx="2428860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0118" y="2924329"/>
            <a:ext cx="2285983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79332" y="1662376"/>
            <a:ext cx="2714644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0172" y="3050148"/>
            <a:ext cx="2686470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9"/>
          <a:srcRect l="7817" t="272" r="8063" b="1107"/>
          <a:stretch/>
        </p:blipFill>
        <p:spPr bwMode="auto">
          <a:xfrm>
            <a:off x="2791158" y="1675279"/>
            <a:ext cx="3221002" cy="3193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0"/>
          <a:srcRect l="1" r="-3031" b="1853"/>
          <a:stretch/>
        </p:blipFill>
        <p:spPr bwMode="auto">
          <a:xfrm>
            <a:off x="1167977" y="4644603"/>
            <a:ext cx="2428860" cy="1752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97357" y="4990296"/>
            <a:ext cx="2786050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5840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 и формирования группы риска для проведения профилактической работы.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980728"/>
            <a:ext cx="597666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Определение состава участников профилактической работы.</a:t>
            </a:r>
          </a:p>
          <a:p>
            <a:pPr marL="342900" indent="-342900" algn="just"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Сбор согласия или отказов на проведение диагностики и консультации психолога. </a:t>
            </a:r>
          </a:p>
          <a:p>
            <a:pPr marL="342900" indent="-342900" algn="just">
              <a:buAutoNum type="arabicPeriod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Проведение социально-психологического тестирования.</a:t>
            </a:r>
            <a:endParaRPr lang="ru-RU" sz="1400" smtClean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40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Диагностика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уровня склонности к отклоняющемуся поведению у студентов по методике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Э.В.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Леус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диагностика с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клонности к суицидальному риску по методике Т. Н. Разуваевой.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Формирование группы риска по результатам диагностики.</a:t>
            </a:r>
          </a:p>
          <a:p>
            <a:pPr lvl="0" algn="just"/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06516770"/>
              </p:ext>
            </p:extLst>
          </p:nvPr>
        </p:nvGraphicFramePr>
        <p:xfrm>
          <a:off x="863587" y="2852936"/>
          <a:ext cx="6398558" cy="3024336"/>
        </p:xfrm>
        <a:graphic>
          <a:graphicData uri="http://schemas.openxmlformats.org/drawingml/2006/table">
            <a:tbl>
              <a:tblPr firstRow="1" firstCol="1" bandRow="1"/>
              <a:tblGrid>
                <a:gridCol w="2181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2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15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65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33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52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9384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0710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1290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Группа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48105" algn="r"/>
                        </a:tabLs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ФИО	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Дата рождения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Делинквентное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поведение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Аддиктивное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поведение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Агрессивное поведение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Суицидальное поведение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9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2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3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9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+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2145" y="269675"/>
            <a:ext cx="1721385" cy="17087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2" descr="C:\Users\hakimovaer\Desktop\85sp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5214950"/>
            <a:ext cx="1504638" cy="14426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78923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99287"/>
            <a:ext cx="648072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консультации студентов группы риска по результатам диагностики</a:t>
            </a:r>
          </a:p>
          <a:p>
            <a:pPr lvl="0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9597079"/>
              </p:ext>
            </p:extLst>
          </p:nvPr>
        </p:nvGraphicFramePr>
        <p:xfrm>
          <a:off x="994400" y="1124744"/>
          <a:ext cx="6673944" cy="4800026"/>
        </p:xfrm>
        <a:graphic>
          <a:graphicData uri="http://schemas.openxmlformats.org/drawingml/2006/table">
            <a:tbl>
              <a:tblPr firstRow="1" firstCol="1" bandRow="1"/>
              <a:tblGrid>
                <a:gridCol w="409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690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51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810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05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п\п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Дата, время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консультаций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Ф.И.О. студента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/№ группы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кого поступил запрос на консультацию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Содержание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Примечание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5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5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5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7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5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3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116633"/>
            <a:ext cx="1243284" cy="12341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" descr="C:\Users\hakimovaer\Desktop\85sp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5214950"/>
            <a:ext cx="1504638" cy="14426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16750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2739" y="1452210"/>
            <a:ext cx="7858180" cy="3636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Уведомление о родителей о психоэмоциональном состоянии несовершеннолетнего.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ходе проведения психологической работы по стабилизации психоэмоционального состояния студента группы №______ </a:t>
            </a:r>
            <a:r>
              <a:rPr lang="ru-RU" sz="16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ФИО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было установлено, что на данный момент эмоциональное состояние студента не стабильное и угрожает его здоровью. Мероприятия, направленные на стабилизацию и коррекцию его поведения оказались не эффективными. Исходя из наблюдений, эмоциональное состояние студента ухудшается, появились внешние проявления суицидальных намерений.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Родителям студента группы №______ рекомендовано обратиться за помощью в психоневрологический диспансер в связи с тем, что методы работы в компетенции психолога колледжа исчерпали себя. 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Дата _____._____._______г. </a:t>
            </a:r>
            <a:endParaRPr lang="ru-RU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уведомлением ознакомлена:_____________</a:t>
            </a:r>
            <a:endParaRPr lang="ru-RU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247900" algn="r">
              <a:spcAft>
                <a:spcPts val="100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(__________________________________________________)</a:t>
            </a:r>
            <a:endParaRPr lang="ru-RU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135756"/>
            <a:ext cx="1133103" cy="1150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2" descr="C:\Users\hakimovaer\Desktop\85sp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5214950"/>
            <a:ext cx="1504638" cy="14426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14427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5"/>
            <a:ext cx="7102002" cy="5691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Уведомление  законных представителей о необходимости получения консультативной помощи </a:t>
            </a:r>
          </a:p>
          <a:p>
            <a:pPr algn="ctr">
              <a:lnSpc>
                <a:spcPct val="150000"/>
              </a:lnSpc>
            </a:pPr>
            <a:r>
              <a:rPr lang="ru-RU" sz="1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врача-нарколога для несовершеннолетнего студента(</a:t>
            </a:r>
            <a:r>
              <a:rPr lang="ru-RU" sz="14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ки</a:t>
            </a:r>
            <a:r>
              <a:rPr lang="ru-RU" sz="1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).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ходе проведения психологической работы по стабилизации психоэмоционального состояния, а так же коррекционной работы по профилактике  поведенческих отклонении студента(</a:t>
            </a:r>
            <a:r>
              <a:rPr lang="ru-RU" sz="14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ки</a:t>
            </a: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группы №________ФИО____________, по результатам беседы со студенткой, а так же с родителями  ИМЯ СТУДЕНТКИ_______ можно предположить о наличии длительных проявлений </a:t>
            </a:r>
            <a:r>
              <a:rPr lang="ru-RU" sz="14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аддиктивного</a:t>
            </a: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поведения (употребления ПАВ, алкогольных напитков). Мероприятия, направленные на стабилизацию и коррекцию ее поведения оказались не эффективными. Исходя из наблюдений, эмоционального состояния студентки ухудшается.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Родителям студентки ФИО________________ группы №______ рекомендовано обратиться за помощью в наркологический диспансер в связи с тем, что методы работы входящие в компетенции психолога колледжа исчерпали себя.</a:t>
            </a: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Дата: _____.______._______г</a:t>
            </a:r>
            <a:endParaRPr lang="ru-RU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247265" indent="450215" algn="r"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уведомлением ознакомлена:_________ </a:t>
            </a:r>
            <a:endParaRPr lang="ru-RU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798320" indent="449580" algn="r"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(______________________________________)</a:t>
            </a:r>
            <a:endParaRPr lang="ru-RU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2481" y="116632"/>
            <a:ext cx="1115616" cy="1107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2" descr="C:\Users\hakimovaer\Desktop\85sp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5214950"/>
            <a:ext cx="1504638" cy="14426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63082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32267"/>
            <a:ext cx="7056784" cy="4804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Уведомление о родителей о психоэмоциональном состоянии несовершеннолетнего студента(</a:t>
            </a:r>
            <a:r>
              <a:rPr lang="ru-RU" sz="14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ки</a:t>
            </a:r>
            <a:r>
              <a:rPr lang="ru-RU" sz="1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ФИО___________________________________ группы №_______ 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ходе проведения психологической работы по стабилизации психоэмоционального состояния студента(</a:t>
            </a:r>
            <a:r>
              <a:rPr lang="ru-RU" sz="14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ки</a:t>
            </a: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</a:t>
            </a:r>
            <a:r>
              <a:rPr lang="ru-RU" sz="1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ФИО__________ группы</a:t>
            </a:r>
            <a:r>
              <a:rPr lang="ru-RU" sz="1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№____,</a:t>
            </a:r>
            <a:r>
              <a:rPr lang="ru-RU" sz="1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было установлено, что на данный момент эмоциональное состояние студента не стабильное. Мероприятия, направленные на стабилизацию и коррекцию его поведения оказались не эффективными. Исходя из наблюдений, эмоциональное состояние студента ухудшается. Родителям студента</a:t>
            </a:r>
            <a:r>
              <a:rPr lang="ru-RU" sz="1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группы</a:t>
            </a:r>
            <a:r>
              <a:rPr lang="ru-RU" sz="1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№______</a:t>
            </a:r>
            <a:r>
              <a:rPr lang="ru-RU" sz="1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рекомендовано обратиться за помощью в к врачу-неврологу в связи с тем, что методы работы в компетенции психолога колледжа исчерпали себя. 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Дата: _____._____._________г.</a:t>
            </a:r>
            <a:endParaRPr lang="ru-RU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r"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r"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уведомлением ознакомлена:___________</a:t>
            </a:r>
            <a:endParaRPr lang="ru-RU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r"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(_____________________________________)</a:t>
            </a:r>
            <a:endParaRPr lang="ru-RU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3" y="116632"/>
            <a:ext cx="1296143" cy="1296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2" descr="C:\Users\hakimovaer\Desktop\85sp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5214950"/>
            <a:ext cx="1504638" cy="14426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98532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8435" y="1844824"/>
            <a:ext cx="7750074" cy="2630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Уведомления родителей студента(</a:t>
            </a:r>
            <a:r>
              <a:rPr lang="ru-RU" sz="14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ки</a:t>
            </a:r>
            <a:r>
              <a:rPr lang="ru-RU" sz="1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о получении рекомендации психолога </a:t>
            </a:r>
          </a:p>
          <a:p>
            <a:pPr algn="ctr">
              <a:spcAft>
                <a:spcPts val="100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«Как избежать конфликта между родителями и детьми» </a:t>
            </a:r>
          </a:p>
          <a:p>
            <a:pPr algn="just"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Я __________________________________________родитель (законный  представитель) несовершеннолетнего ФИО______________________________,____________г.р. </a:t>
            </a:r>
          </a:p>
          <a:p>
            <a:pPr algn="just"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студента группы №__________,  получила </a:t>
            </a: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рекомендации психолога и помощь в  урегулировании детско-родительских отношений (конфликт).                                   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105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105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800"/>
              </a:spcAft>
            </a:pP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Дата: ____.____.___________ г.       Подпись: ________(______________________)</a:t>
            </a:r>
            <a:endParaRPr lang="ru-RU" sz="105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0522" y="116631"/>
            <a:ext cx="1375974" cy="1365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2" descr="C:\Users\hakimovaer\Desktop\85sp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5214950"/>
            <a:ext cx="1504638" cy="14426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161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</TotalTime>
  <Words>805</Words>
  <Application>Microsoft Office PowerPoint</Application>
  <PresentationFormat>Экран (4:3)</PresentationFormat>
  <Paragraphs>261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Хакимова Эльвина Рамилевна</dc:creator>
  <cp:lastModifiedBy>hakimovaer</cp:lastModifiedBy>
  <cp:revision>139</cp:revision>
  <dcterms:created xsi:type="dcterms:W3CDTF">2023-04-05T04:18:05Z</dcterms:created>
  <dcterms:modified xsi:type="dcterms:W3CDTF">2025-10-23T02:18:27Z</dcterms:modified>
</cp:coreProperties>
</file>