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0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06AE5-464D-41BD-9F34-9B8D4EF75824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64E00-FC47-492E-BE99-4CE7E2229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7"/>
          </a:xfrm>
        </p:spPr>
        <p:txBody>
          <a:bodyPr>
            <a:noAutofit/>
          </a:bodyPr>
          <a:lstStyle/>
          <a:p>
            <a:r>
              <a:rPr lang="ru-RU" sz="2000" dirty="0"/>
              <a:t>Государственное бюджетное образовательное учреждение</a:t>
            </a:r>
            <a:br>
              <a:rPr lang="ru-RU" sz="2000" dirty="0"/>
            </a:br>
            <a:r>
              <a:rPr lang="ru-RU" sz="2000" dirty="0"/>
              <a:t>среднего профессионального образования</a:t>
            </a:r>
            <a:br>
              <a:rPr lang="ru-RU" sz="2000" dirty="0"/>
            </a:br>
            <a:r>
              <a:rPr lang="ru-RU" sz="2000" dirty="0"/>
              <a:t>(среднее специальное учебное заведение)</a:t>
            </a:r>
            <a:br>
              <a:rPr lang="ru-RU" sz="2000" dirty="0"/>
            </a:br>
            <a:r>
              <a:rPr lang="ru-RU" sz="2000" dirty="0"/>
              <a:t>«Южно-Уральский многопрофильный колледж»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7643866" cy="4572032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Тема доклада: Применение пакета прикладных программ на уроках Информационного обеспечения профессиональной деятельности технолога общественного питания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pPr algn="r"/>
            <a:r>
              <a:rPr lang="ru-RU" sz="2400" dirty="0" smtClean="0">
                <a:solidFill>
                  <a:srgbClr val="FF0000"/>
                </a:solidFill>
              </a:rPr>
              <a:t>Докладчик: </a:t>
            </a:r>
            <a:r>
              <a:rPr lang="ru-RU" sz="2400" dirty="0" err="1" smtClean="0">
                <a:solidFill>
                  <a:srgbClr val="FF0000"/>
                </a:solidFill>
              </a:rPr>
              <a:t>Акимжанова</a:t>
            </a:r>
            <a:r>
              <a:rPr lang="ru-RU" sz="2400" dirty="0" smtClean="0">
                <a:solidFill>
                  <a:srgbClr val="FF0000"/>
                </a:solidFill>
              </a:rPr>
              <a:t> А. Б.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Челябинск, 2015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-keeper.ru/upload/medialibrary/0ad/0ad6e8c69c33432e74aae598430122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08275" cy="3276594"/>
          </a:xfrm>
          <a:prstGeom prst="rect">
            <a:avLst/>
          </a:prstGeom>
          <a:noFill/>
        </p:spPr>
      </p:pic>
      <p:pic>
        <p:nvPicPr>
          <p:cNvPr id="2054" name="Picture 6" descr="http://www.ucs.ru/upload/iblock/f90/f90bd28d5dff23ef1d915488f1c507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14686"/>
            <a:ext cx="5448103" cy="3643314"/>
          </a:xfrm>
          <a:prstGeom prst="rect">
            <a:avLst/>
          </a:prstGeom>
          <a:noFill/>
        </p:spPr>
      </p:pic>
      <p:pic>
        <p:nvPicPr>
          <p:cNvPr id="2052" name="Picture 4" descr="http://rkeeper.mk/wp-content/uploads/2014/05/rkeeper_ip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00" y="0"/>
            <a:ext cx="4381500" cy="4381501"/>
          </a:xfrm>
          <a:prstGeom prst="rect">
            <a:avLst/>
          </a:prstGeom>
          <a:noFill/>
        </p:spPr>
      </p:pic>
      <p:pic>
        <p:nvPicPr>
          <p:cNvPr id="2056" name="Picture 8" descr="http://www.pioner.kz/upload/medialibrary/cd1/pzurjrrsiqvjptyc%20quoizhqswoenvm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357694"/>
            <a:ext cx="3810000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ru-RU" sz="2400" dirty="0" smtClean="0"/>
              <a:t>     </a:t>
            </a:r>
            <a:r>
              <a:rPr lang="ru-RU" sz="2400" dirty="0" smtClean="0"/>
              <a:t>В</a:t>
            </a:r>
            <a:r>
              <a:rPr lang="ru-RU" sz="2400" dirty="0" smtClean="0"/>
              <a:t>ыписка  из </a:t>
            </a:r>
            <a:r>
              <a:rPr lang="ru-RU" sz="2400" dirty="0" smtClean="0"/>
              <a:t>ФГОС </a:t>
            </a:r>
            <a:r>
              <a:rPr lang="ru-RU" sz="2400" dirty="0" smtClean="0"/>
              <a:t>СПО Технология продукции общественного питания </a:t>
            </a:r>
            <a:r>
              <a:rPr lang="ru-RU" sz="2400" dirty="0" smtClean="0"/>
              <a:t>знаний </a:t>
            </a:r>
            <a:r>
              <a:rPr lang="ru-RU" sz="2400" dirty="0" smtClean="0"/>
              <a:t>и </a:t>
            </a:r>
            <a:r>
              <a:rPr lang="ru-RU" sz="2400" dirty="0" smtClean="0"/>
              <a:t>умений, приведенных в дисциплине </a:t>
            </a:r>
            <a:r>
              <a:rPr lang="ru-RU" sz="2400" dirty="0" smtClean="0"/>
              <a:t>Информационные технологии в профессиональной деятельности:</a:t>
            </a:r>
          </a:p>
          <a:p>
            <a:pPr>
              <a:buNone/>
            </a:pPr>
            <a:r>
              <a:rPr lang="ru-RU" sz="2400" b="1" i="1" dirty="0" smtClean="0"/>
              <a:t>      Уметь:</a:t>
            </a:r>
            <a:endParaRPr lang="ru-RU" sz="2400" b="1" dirty="0" smtClean="0"/>
          </a:p>
          <a:p>
            <a:pPr algn="just"/>
            <a:r>
              <a:rPr lang="ru-RU" sz="2400" i="1" dirty="0" smtClean="0"/>
              <a:t> использовать в профессиональной деятельности различные виды программного обеспечения, в том числе и специального.</a:t>
            </a:r>
          </a:p>
          <a:p>
            <a:pPr>
              <a:buNone/>
            </a:pPr>
            <a:r>
              <a:rPr lang="ru-RU" sz="2400" b="1" i="1" dirty="0" smtClean="0"/>
              <a:t>       Знать:</a:t>
            </a:r>
            <a:endParaRPr lang="ru-RU" sz="2400" b="1" dirty="0" smtClean="0"/>
          </a:p>
          <a:p>
            <a:pPr algn="just"/>
            <a:r>
              <a:rPr lang="ru-RU" sz="2400" i="1" dirty="0" smtClean="0"/>
              <a:t>пакеты прикладных программ в области профессиональной деятельности.</a:t>
            </a:r>
            <a:endParaRPr lang="ru-RU" sz="2400" dirty="0" smtClean="0"/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ru-RU" sz="2800" dirty="0" smtClean="0"/>
              <a:t>Для реализации требований ФГОС был проведен мониторинг наиболее широко используемых прикладных программ, в результате чего были выделены следующие программы:</a:t>
            </a:r>
          </a:p>
          <a:p>
            <a:pPr indent="342900">
              <a:buFontTx/>
              <a:buChar char="-"/>
            </a:pPr>
            <a:r>
              <a:rPr lang="ru-RU" b="1" dirty="0" smtClean="0"/>
              <a:t>Шеф Эксперт;</a:t>
            </a:r>
          </a:p>
          <a:p>
            <a:pPr indent="342900">
              <a:buFontTx/>
              <a:buChar char="-"/>
            </a:pPr>
            <a:r>
              <a:rPr lang="ru-RU" dirty="0" smtClean="0"/>
              <a:t> </a:t>
            </a:r>
            <a:r>
              <a:rPr lang="ru-RU" b="1" dirty="0" err="1" smtClean="0"/>
              <a:t>R-keeper</a:t>
            </a:r>
            <a:r>
              <a:rPr lang="ru-RU" b="1" dirty="0" smtClean="0"/>
              <a:t>;</a:t>
            </a:r>
            <a:endParaRPr lang="ru-RU" dirty="0" smtClean="0"/>
          </a:p>
          <a:p>
            <a:pPr indent="342900">
              <a:buFontTx/>
              <a:buChar char="-"/>
            </a:pPr>
            <a:r>
              <a:rPr lang="ru-RU" b="1" dirty="0" smtClean="0"/>
              <a:t>Компас-График;</a:t>
            </a:r>
            <a:endParaRPr lang="ru-RU" b="1" dirty="0" smtClean="0"/>
          </a:p>
          <a:p>
            <a:pPr indent="342900">
              <a:buFontTx/>
              <a:buChar char="-"/>
            </a:pPr>
            <a:r>
              <a:rPr lang="ru-RU" b="1" dirty="0" err="1" smtClean="0"/>
              <a:t>Microsoft</a:t>
            </a:r>
            <a:r>
              <a:rPr lang="ru-RU" b="1" dirty="0" smtClean="0"/>
              <a:t> </a:t>
            </a:r>
            <a:r>
              <a:rPr lang="ru-RU" b="1" dirty="0" err="1" smtClean="0"/>
              <a:t>Visio</a:t>
            </a:r>
            <a:r>
              <a:rPr lang="ru-RU" b="1" dirty="0" smtClean="0"/>
              <a:t>.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pPr marL="0" algn="just">
              <a:lnSpc>
                <a:spcPct val="120000"/>
              </a:lnSpc>
              <a:buNone/>
            </a:pPr>
            <a:r>
              <a:rPr lang="ru-RU" b="1" dirty="0" smtClean="0"/>
              <a:t>Шеф Эксперт</a:t>
            </a:r>
            <a:r>
              <a:rPr lang="ru-RU" dirty="0" smtClean="0"/>
              <a:t> - это программа, позволяющая ускорить и упростить составление технологической документации на продукцию общественного питания.</a:t>
            </a:r>
          </a:p>
          <a:p>
            <a:pPr marL="0" algn="just">
              <a:lnSpc>
                <a:spcPct val="120000"/>
              </a:lnSpc>
              <a:buNone/>
            </a:pP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b="1" dirty="0" smtClean="0"/>
              <a:t>          Основные функции программы Шеф Эксперт:</a:t>
            </a:r>
            <a:endParaRPr lang="ru-RU" dirty="0" smtClean="0"/>
          </a:p>
          <a:p>
            <a:pPr lvl="0">
              <a:lnSpc>
                <a:spcPct val="120000"/>
              </a:lnSpc>
            </a:pPr>
            <a:r>
              <a:rPr lang="ru-RU" dirty="0" smtClean="0"/>
              <a:t>Разработка и составление технико-технологических карт на блюда;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Составление калькуляционных карт и расчет стоимости блюд;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Расчет калорийности блюд и формирование приложения к меню;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Составление актов контрольной проработки;</a:t>
            </a:r>
          </a:p>
          <a:p>
            <a:pPr lvl="0">
              <a:lnSpc>
                <a:spcPct val="120000"/>
              </a:lnSpc>
            </a:pPr>
            <a:r>
              <a:rPr lang="ru-RU" dirty="0" smtClean="0"/>
              <a:t>Формирование плана меню и требования в кладовую.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5929322" cy="750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https://encrypted-tbn0.gstatic.com/images?q=tbn:ANd9GcQY64ZFO3zdSr17WfFkrdWyZh9q0msPMFdYKfNQFEvaB5PsWAg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1908" y="357166"/>
            <a:ext cx="33120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>
            <a:normAutofit fontScale="40000" lnSpcReduction="20000"/>
          </a:bodyPr>
          <a:lstStyle/>
          <a:p>
            <a:pPr marL="0" algn="just" fontAlgn="base">
              <a:lnSpc>
                <a:spcPct val="120000"/>
              </a:lnSpc>
              <a:buNone/>
            </a:pPr>
            <a:r>
              <a:rPr lang="ru-RU" sz="6000" b="1" dirty="0" err="1" smtClean="0"/>
              <a:t>Microsoft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Visio</a:t>
            </a:r>
            <a:r>
              <a:rPr lang="ru-RU" sz="6000" dirty="0" smtClean="0"/>
              <a:t> — векторный графический редактор, редактор диаграмм и блок-схем для </a:t>
            </a:r>
            <a:r>
              <a:rPr lang="ru-RU" sz="6000" dirty="0" err="1" smtClean="0"/>
              <a:t>Windows</a:t>
            </a:r>
            <a:r>
              <a:rPr lang="ru-RU" sz="6000" dirty="0" smtClean="0"/>
              <a:t>.</a:t>
            </a:r>
          </a:p>
          <a:p>
            <a:pPr marL="0" algn="just" fontAlgn="base">
              <a:lnSpc>
                <a:spcPct val="120000"/>
              </a:lnSpc>
              <a:buNone/>
            </a:pPr>
            <a:r>
              <a:rPr lang="ru-RU" sz="6000" dirty="0" err="1" smtClean="0"/>
              <a:t>Visio</a:t>
            </a:r>
            <a:r>
              <a:rPr lang="ru-RU" sz="6000" dirty="0" smtClean="0"/>
              <a:t> стандартный содержит наборы элементов такого назначения:</a:t>
            </a:r>
          </a:p>
          <a:p>
            <a:pPr lvl="0" fontAlgn="base">
              <a:lnSpc>
                <a:spcPct val="120000"/>
              </a:lnSpc>
            </a:pPr>
            <a:r>
              <a:rPr lang="ru-RU" sz="6000" dirty="0" smtClean="0"/>
              <a:t>общие схемы, в том числе простые схемы и блок-диаграммы;</a:t>
            </a:r>
          </a:p>
          <a:p>
            <a:pPr lvl="0" fontAlgn="base">
              <a:lnSpc>
                <a:spcPct val="120000"/>
              </a:lnSpc>
            </a:pPr>
            <a:r>
              <a:rPr lang="ru-RU" sz="6000" dirty="0" smtClean="0"/>
              <a:t>схемы для </a:t>
            </a:r>
            <a:r>
              <a:rPr lang="ru-RU" sz="6000" dirty="0" err="1" smtClean="0"/>
              <a:t>бизнес-целей</a:t>
            </a:r>
            <a:r>
              <a:rPr lang="ru-RU" sz="6000" dirty="0" smtClean="0"/>
              <a:t>, например для аудита, мозгового штурма и маркетинга, а также организационные диаграммы;</a:t>
            </a:r>
          </a:p>
          <a:p>
            <a:pPr lvl="0" fontAlgn="base">
              <a:lnSpc>
                <a:spcPct val="120000"/>
              </a:lnSpc>
            </a:pPr>
            <a:r>
              <a:rPr lang="ru-RU" sz="6000" dirty="0" smtClean="0"/>
              <a:t>блок-схемы, в том числе простые, функциональные и блок-схемы простых рабочих процессов;</a:t>
            </a:r>
          </a:p>
          <a:p>
            <a:pPr lvl="0" fontAlgn="base">
              <a:lnSpc>
                <a:spcPct val="120000"/>
              </a:lnSpc>
            </a:pPr>
            <a:r>
              <a:rPr lang="ru-RU" sz="6000" dirty="0" smtClean="0"/>
              <a:t>карты и планы этажей;</a:t>
            </a:r>
          </a:p>
          <a:p>
            <a:pPr lvl="0" fontAlgn="base">
              <a:lnSpc>
                <a:spcPct val="120000"/>
              </a:lnSpc>
            </a:pPr>
            <a:r>
              <a:rPr lang="ru-RU" sz="6000" dirty="0" smtClean="0"/>
              <a:t>фигуры для принципиальной схемы сети;</a:t>
            </a:r>
          </a:p>
          <a:p>
            <a:pPr lvl="0" fontAlgn="base">
              <a:lnSpc>
                <a:spcPct val="120000"/>
              </a:lnSpc>
            </a:pPr>
            <a:r>
              <a:rPr lang="ru-RU" sz="6000" dirty="0" smtClean="0"/>
              <a:t>схемы расписаний и временные шкалы.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85000" lnSpcReduction="20000"/>
          </a:bodyPr>
          <a:lstStyle/>
          <a:p>
            <a:pPr marL="0" algn="just">
              <a:lnSpc>
                <a:spcPct val="120000"/>
              </a:lnSpc>
              <a:buNone/>
            </a:pPr>
            <a:r>
              <a:rPr lang="ru-RU" b="1" dirty="0" smtClean="0"/>
              <a:t>«КО́МПАС»</a:t>
            </a:r>
            <a:r>
              <a:rPr lang="ru-RU" dirty="0" smtClean="0"/>
              <a:t> </a:t>
            </a:r>
          </a:p>
          <a:p>
            <a:pPr marL="0" algn="just">
              <a:lnSpc>
                <a:spcPct val="120000"/>
              </a:lnSpc>
              <a:buNone/>
            </a:pPr>
            <a:r>
              <a:rPr lang="ru-RU" dirty="0" smtClean="0"/>
              <a:t>(сокращение от «комплекс автоматизированных </a:t>
            </a:r>
          </a:p>
          <a:p>
            <a:pPr marL="0" algn="just">
              <a:lnSpc>
                <a:spcPct val="120000"/>
              </a:lnSpc>
              <a:buNone/>
            </a:pPr>
            <a:r>
              <a:rPr lang="ru-RU" dirty="0" smtClean="0"/>
              <a:t>систем») — семейство систем автоматизированного проектирования от российской компании «</a:t>
            </a:r>
            <a:r>
              <a:rPr lang="ru-RU" dirty="0" err="1" smtClean="0"/>
              <a:t>Аскон</a:t>
            </a:r>
            <a:r>
              <a:rPr lang="ru-RU" dirty="0" smtClean="0"/>
              <a:t>» с возможностями оформления проектной и конструкторской документации согласно стандартам серии ЕСКД и СПДС.</a:t>
            </a:r>
          </a:p>
          <a:p>
            <a:pPr marL="0" algn="just">
              <a:lnSpc>
                <a:spcPct val="120000"/>
              </a:lnSpc>
              <a:buNone/>
            </a:pPr>
            <a:r>
              <a:rPr lang="ru-RU" b="1" dirty="0" smtClean="0"/>
              <a:t>КОМПАС-График</a:t>
            </a:r>
            <a:r>
              <a:rPr lang="ru-RU" dirty="0" smtClean="0"/>
              <a:t> — универсальная система автоматизированного проектирования, позволяющая в оперативном режиме выпускать чертежи изделий, схемы, спецификации, таблицы, инструкции, расчётно-пояснительные записки, технические условия, текстовые и прочие документы.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85828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401080" cy="6643710"/>
          </a:xfrm>
        </p:spPr>
        <p:txBody>
          <a:bodyPr>
            <a:normAutofit fontScale="55000" lnSpcReduction="20000"/>
          </a:bodyPr>
          <a:lstStyle/>
          <a:p>
            <a:pPr marL="0" algn="just">
              <a:lnSpc>
                <a:spcPct val="170000"/>
              </a:lnSpc>
              <a:buNone/>
            </a:pPr>
            <a:r>
              <a:rPr lang="ru-RU" dirty="0" smtClean="0"/>
              <a:t>   </a:t>
            </a:r>
            <a:r>
              <a:rPr lang="ru-RU" sz="4000" b="1" dirty="0" err="1" smtClean="0"/>
              <a:t>R-keeper</a:t>
            </a:r>
            <a:r>
              <a:rPr lang="ru-RU" sz="4000" b="1" dirty="0" smtClean="0"/>
              <a:t> </a:t>
            </a:r>
            <a:r>
              <a:rPr lang="ru-RU" sz="4000" dirty="0" smtClean="0"/>
              <a:t>-  программное обеспечение и программно-аппаратные комплексы, предназначенные преимущественно для комплексной автоматизации ресторанов.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/>
              <a:t>       </a:t>
            </a:r>
            <a:r>
              <a:rPr lang="ru-RU" sz="4000" b="1" dirty="0" smtClean="0"/>
              <a:t>Технологические возможности программы R </a:t>
            </a:r>
            <a:r>
              <a:rPr lang="ru-RU" sz="4000" b="1" dirty="0" err="1" smtClean="0"/>
              <a:t>keeper</a:t>
            </a:r>
            <a:r>
              <a:rPr lang="ru-RU" sz="4000" b="1" dirty="0" smtClean="0"/>
              <a:t> включают:</a:t>
            </a:r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Автоматизация работы кассира, бармена</a:t>
            </a:r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Мобильные терминалы официантов для приема заказов у столиков</a:t>
            </a:r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Электронное меню для гостей на </a:t>
            </a:r>
            <a:r>
              <a:rPr lang="ru-RU" sz="4000" dirty="0" err="1" smtClean="0"/>
              <a:t>iPad</a:t>
            </a:r>
            <a:endParaRPr lang="ru-RU" sz="4000" dirty="0" smtClean="0"/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Система контроля розлива пива на столах</a:t>
            </a:r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Система интеллектуального видеонаблюдения за кассовой зоной</a:t>
            </a:r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Система визуализации заказов на кухне и производстве</a:t>
            </a:r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Система бронирования для </a:t>
            </a:r>
            <a:r>
              <a:rPr lang="ru-RU" sz="4000" dirty="0" err="1" smtClean="0"/>
              <a:t>хостес</a:t>
            </a:r>
            <a:endParaRPr lang="ru-RU" sz="4000" dirty="0" smtClean="0"/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Автоматизация </a:t>
            </a:r>
            <a:r>
              <a:rPr lang="ru-RU" sz="4000" dirty="0" err="1" smtClean="0"/>
              <a:t>фастфудов</a:t>
            </a:r>
            <a:r>
              <a:rPr lang="ru-RU" sz="4000" dirty="0" smtClean="0"/>
              <a:t>, в том числе в формате </a:t>
            </a:r>
            <a:r>
              <a:rPr lang="ru-RU" sz="4000" dirty="0" err="1" smtClean="0"/>
              <a:t>drive</a:t>
            </a:r>
            <a:r>
              <a:rPr lang="ru-RU" sz="4000" dirty="0" smtClean="0"/>
              <a:t> </a:t>
            </a:r>
            <a:r>
              <a:rPr lang="ru-RU" sz="4000" dirty="0" err="1" smtClean="0"/>
              <a:t>thru</a:t>
            </a:r>
            <a:endParaRPr lang="ru-RU" sz="4000" dirty="0" smtClean="0"/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Автоматизация доставки</a:t>
            </a:r>
          </a:p>
          <a:p>
            <a:pPr lvl="0">
              <a:lnSpc>
                <a:spcPct val="120000"/>
              </a:lnSpc>
            </a:pPr>
            <a:r>
              <a:rPr lang="ru-RU" sz="4000" dirty="0" smtClean="0"/>
              <a:t>Складской учет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116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Государственное бюджетное образовательное учреждение среднего профессионального образования (среднее специальное учебное заведение) «Южно-Уральский многопрофильный колледж»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гоу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среднего профессионального образования (среднее специальное учебное заведение) «Южно-Уральский многопрофильный колледж» </dc:title>
  <dc:creator>Юлдашева</dc:creator>
  <cp:lastModifiedBy>Юлдашева</cp:lastModifiedBy>
  <cp:revision>11</cp:revision>
  <dcterms:created xsi:type="dcterms:W3CDTF">2015-01-28T07:22:25Z</dcterms:created>
  <dcterms:modified xsi:type="dcterms:W3CDTF">2015-04-28T09:33:34Z</dcterms:modified>
</cp:coreProperties>
</file>