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handoutMasterIdLst>
    <p:handoutMasterId r:id="rId36"/>
  </p:handoutMasterIdLst>
  <p:sldIdLst>
    <p:sldId id="257" r:id="rId2"/>
    <p:sldId id="309" r:id="rId3"/>
    <p:sldId id="314" r:id="rId4"/>
    <p:sldId id="315" r:id="rId5"/>
    <p:sldId id="312" r:id="rId6"/>
    <p:sldId id="313" r:id="rId7"/>
    <p:sldId id="316" r:id="rId8"/>
    <p:sldId id="272" r:id="rId9"/>
    <p:sldId id="262" r:id="rId10"/>
    <p:sldId id="266" r:id="rId11"/>
    <p:sldId id="267" r:id="rId12"/>
    <p:sldId id="296" r:id="rId13"/>
    <p:sldId id="318" r:id="rId14"/>
    <p:sldId id="319" r:id="rId15"/>
    <p:sldId id="320" r:id="rId16"/>
    <p:sldId id="322" r:id="rId17"/>
    <p:sldId id="336" r:id="rId18"/>
    <p:sldId id="340" r:id="rId19"/>
    <p:sldId id="317" r:id="rId20"/>
    <p:sldId id="341" r:id="rId21"/>
    <p:sldId id="339" r:id="rId22"/>
    <p:sldId id="305" r:id="rId23"/>
    <p:sldId id="321" r:id="rId24"/>
    <p:sldId id="338" r:id="rId25"/>
    <p:sldId id="276" r:id="rId26"/>
    <p:sldId id="323" r:id="rId27"/>
    <p:sldId id="324" r:id="rId28"/>
    <p:sldId id="330" r:id="rId29"/>
    <p:sldId id="331" r:id="rId30"/>
    <p:sldId id="333" r:id="rId31"/>
    <p:sldId id="334" r:id="rId32"/>
    <p:sldId id="335" r:id="rId33"/>
    <p:sldId id="337" r:id="rId34"/>
    <p:sldId id="307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3300"/>
    <a:srgbClr val="FFCC66"/>
    <a:srgbClr val="0000CC"/>
    <a:srgbClr val="FF3300"/>
    <a:srgbClr val="FFFF00"/>
    <a:srgbClr val="FF99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03" autoAdjust="0"/>
    <p:restoredTop sz="94660"/>
  </p:normalViewPr>
  <p:slideViewPr>
    <p:cSldViewPr>
      <p:cViewPr varScale="1">
        <p:scale>
          <a:sx n="63" d="100"/>
          <a:sy n="63" d="100"/>
        </p:scale>
        <p:origin x="-4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6C2978-02D8-40A7-A341-DD8A694902FF}" type="doc">
      <dgm:prSet loTypeId="urn:microsoft.com/office/officeart/2005/8/layout/cycle7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F6E7B7-8D4E-4309-A0EE-92882135C314}">
      <dgm:prSet phldrT="[Текст]" custT="1"/>
      <dgm:spPr/>
      <dgm:t>
        <a:bodyPr/>
        <a:lstStyle/>
        <a:p>
          <a:r>
            <a:rPr lang="ru-RU" sz="1600" dirty="0" smtClean="0"/>
            <a:t>Цели</a:t>
          </a:r>
        </a:p>
        <a:p>
          <a:r>
            <a:rPr lang="ru-RU" sz="1600" dirty="0" smtClean="0"/>
            <a:t>образования</a:t>
          </a:r>
          <a:endParaRPr lang="ru-RU" sz="1600" dirty="0"/>
        </a:p>
      </dgm:t>
    </dgm:pt>
    <dgm:pt modelId="{A6077E10-F979-48F3-AD47-67A61BA9885C}" type="parTrans" cxnId="{256B608B-FB0D-45D8-B228-1F2838FD1293}">
      <dgm:prSet/>
      <dgm:spPr/>
      <dgm:t>
        <a:bodyPr/>
        <a:lstStyle/>
        <a:p>
          <a:endParaRPr lang="ru-RU"/>
        </a:p>
      </dgm:t>
    </dgm:pt>
    <dgm:pt modelId="{9B3A0483-B411-45C6-B916-F2D586E3C4E0}" type="sibTrans" cxnId="{256B608B-FB0D-45D8-B228-1F2838FD1293}">
      <dgm:prSet/>
      <dgm:spPr/>
      <dgm:t>
        <a:bodyPr/>
        <a:lstStyle/>
        <a:p>
          <a:endParaRPr lang="ru-RU"/>
        </a:p>
      </dgm:t>
    </dgm:pt>
    <dgm:pt modelId="{7EE59747-D38F-409A-B7F3-C2661A95FDF9}">
      <dgm:prSet phldrT="[Текст]" custT="1"/>
      <dgm:spPr/>
      <dgm:t>
        <a:bodyPr/>
        <a:lstStyle/>
        <a:p>
          <a:r>
            <a:rPr lang="ru-RU" sz="1400" dirty="0" smtClean="0"/>
            <a:t>Организация образовательного процесса</a:t>
          </a:r>
          <a:endParaRPr lang="ru-RU" sz="1400" dirty="0"/>
        </a:p>
      </dgm:t>
    </dgm:pt>
    <dgm:pt modelId="{46517B46-1413-41CE-B668-271414F0939C}" type="parTrans" cxnId="{0F8C0F65-7875-4743-9E80-C8C8D052422D}">
      <dgm:prSet/>
      <dgm:spPr/>
      <dgm:t>
        <a:bodyPr/>
        <a:lstStyle/>
        <a:p>
          <a:endParaRPr lang="ru-RU"/>
        </a:p>
      </dgm:t>
    </dgm:pt>
    <dgm:pt modelId="{402FA194-A81A-457E-8837-54417A7A756D}" type="sibTrans" cxnId="{0F8C0F65-7875-4743-9E80-C8C8D052422D}">
      <dgm:prSet/>
      <dgm:spPr/>
      <dgm:t>
        <a:bodyPr/>
        <a:lstStyle/>
        <a:p>
          <a:endParaRPr lang="ru-RU"/>
        </a:p>
      </dgm:t>
    </dgm:pt>
    <dgm:pt modelId="{57E8CDEC-427E-48A3-BA28-F957C9AA1F26}">
      <dgm:prSet phldrT="[Текст]" custT="1"/>
      <dgm:spPr/>
      <dgm:t>
        <a:bodyPr/>
        <a:lstStyle/>
        <a:p>
          <a:r>
            <a:rPr lang="ru-RU" sz="1600" dirty="0" smtClean="0"/>
            <a:t>Оценка результатов</a:t>
          </a:r>
          <a:endParaRPr lang="ru-RU" sz="1600" dirty="0"/>
        </a:p>
      </dgm:t>
    </dgm:pt>
    <dgm:pt modelId="{F759A14C-78A4-4955-8876-0523A629151C}" type="parTrans" cxnId="{5E239D41-368B-4E49-B40D-1094A798B792}">
      <dgm:prSet/>
      <dgm:spPr/>
      <dgm:t>
        <a:bodyPr/>
        <a:lstStyle/>
        <a:p>
          <a:endParaRPr lang="ru-RU"/>
        </a:p>
      </dgm:t>
    </dgm:pt>
    <dgm:pt modelId="{35BD44E1-4ECE-4EF4-BBC2-2041B3FE0E91}" type="sibTrans" cxnId="{5E239D41-368B-4E49-B40D-1094A798B792}">
      <dgm:prSet/>
      <dgm:spPr/>
      <dgm:t>
        <a:bodyPr/>
        <a:lstStyle/>
        <a:p>
          <a:endParaRPr lang="ru-RU"/>
        </a:p>
      </dgm:t>
    </dgm:pt>
    <dgm:pt modelId="{B939267C-8191-4B5F-8D9D-00F15A846AF4}">
      <dgm:prSet phldrT="[Текст]" custT="1"/>
      <dgm:spPr/>
      <dgm:t>
        <a:bodyPr/>
        <a:lstStyle/>
        <a:p>
          <a:pPr algn="ctr"/>
          <a:r>
            <a:rPr lang="ru-RU" sz="1600" dirty="0" smtClean="0"/>
            <a:t>Содержание образования</a:t>
          </a:r>
          <a:endParaRPr lang="ru-RU" sz="1600" dirty="0"/>
        </a:p>
      </dgm:t>
    </dgm:pt>
    <dgm:pt modelId="{83714C28-9A6F-4785-8271-235D1101D965}" type="parTrans" cxnId="{776B6F43-F99E-48E7-9BCF-365E801735F4}">
      <dgm:prSet/>
      <dgm:spPr/>
      <dgm:t>
        <a:bodyPr/>
        <a:lstStyle/>
        <a:p>
          <a:endParaRPr lang="ru-RU"/>
        </a:p>
      </dgm:t>
    </dgm:pt>
    <dgm:pt modelId="{E7C1DFFE-D246-4328-BE30-33358D349603}" type="sibTrans" cxnId="{776B6F43-F99E-48E7-9BCF-365E801735F4}">
      <dgm:prSet/>
      <dgm:spPr/>
      <dgm:t>
        <a:bodyPr/>
        <a:lstStyle/>
        <a:p>
          <a:endParaRPr lang="ru-RU"/>
        </a:p>
      </dgm:t>
    </dgm:pt>
    <dgm:pt modelId="{B6D8153D-CD9A-4706-970B-42D025B0167B}">
      <dgm:prSet phldrT="[Текст]"/>
      <dgm:spPr/>
      <dgm:t>
        <a:bodyPr/>
        <a:lstStyle/>
        <a:p>
          <a:pPr algn="l"/>
          <a:endParaRPr lang="ru-RU" sz="900" dirty="0"/>
        </a:p>
      </dgm:t>
    </dgm:pt>
    <dgm:pt modelId="{8D904A99-EC24-4EE3-8ECC-DBC720058095}" type="parTrans" cxnId="{849452A2-0339-44A8-9E6A-D0C7C4265CF3}">
      <dgm:prSet/>
      <dgm:spPr/>
      <dgm:t>
        <a:bodyPr/>
        <a:lstStyle/>
        <a:p>
          <a:endParaRPr lang="ru-RU"/>
        </a:p>
      </dgm:t>
    </dgm:pt>
    <dgm:pt modelId="{3671CF0C-8773-4667-8040-B6F5AF2EDD16}" type="sibTrans" cxnId="{849452A2-0339-44A8-9E6A-D0C7C4265CF3}">
      <dgm:prSet/>
      <dgm:spPr/>
      <dgm:t>
        <a:bodyPr/>
        <a:lstStyle/>
        <a:p>
          <a:endParaRPr lang="ru-RU"/>
        </a:p>
      </dgm:t>
    </dgm:pt>
    <dgm:pt modelId="{8260069D-04B9-46B7-BEBA-4529C8BC8629}">
      <dgm:prSet/>
      <dgm:spPr/>
      <dgm:t>
        <a:bodyPr/>
        <a:lstStyle/>
        <a:p>
          <a:r>
            <a:rPr lang="ru-RU" dirty="0" smtClean="0"/>
            <a:t>Педагогические технологии</a:t>
          </a:r>
          <a:endParaRPr lang="ru-RU" dirty="0"/>
        </a:p>
      </dgm:t>
    </dgm:pt>
    <dgm:pt modelId="{B78DD4D7-7B0E-4155-AE5D-69D08FAFA42C}" type="parTrans" cxnId="{386B3426-8830-474E-976C-01D50B719A3D}">
      <dgm:prSet/>
      <dgm:spPr/>
      <dgm:t>
        <a:bodyPr/>
        <a:lstStyle/>
        <a:p>
          <a:endParaRPr lang="ru-RU"/>
        </a:p>
      </dgm:t>
    </dgm:pt>
    <dgm:pt modelId="{3565E9FC-66DF-4806-B97E-AC4CD62C40FD}" type="sibTrans" cxnId="{386B3426-8830-474E-976C-01D50B719A3D}">
      <dgm:prSet/>
      <dgm:spPr/>
      <dgm:t>
        <a:bodyPr/>
        <a:lstStyle/>
        <a:p>
          <a:endParaRPr lang="ru-RU"/>
        </a:p>
      </dgm:t>
    </dgm:pt>
    <dgm:pt modelId="{37AE35C0-85FA-4FB6-95BB-104401D917A5}" type="pres">
      <dgm:prSet presAssocID="{D26C2978-02D8-40A7-A341-DD8A694902F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E60399-B60E-4F73-B3F3-9AB0227A1A1A}" type="pres">
      <dgm:prSet presAssocID="{F2F6E7B7-8D4E-4309-A0EE-92882135C31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77A77-C485-42EC-83EC-D32E875ABE37}" type="pres">
      <dgm:prSet presAssocID="{9B3A0483-B411-45C6-B916-F2D586E3C4E0}" presName="sibTrans" presStyleLbl="sibTrans2D1" presStyleIdx="0" presStyleCnt="5"/>
      <dgm:spPr/>
      <dgm:t>
        <a:bodyPr/>
        <a:lstStyle/>
        <a:p>
          <a:endParaRPr lang="ru-RU"/>
        </a:p>
      </dgm:t>
    </dgm:pt>
    <dgm:pt modelId="{BD4FA4B6-A84C-4D64-ABA1-4C8A13512A76}" type="pres">
      <dgm:prSet presAssocID="{9B3A0483-B411-45C6-B916-F2D586E3C4E0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3E94569-294B-472E-BF53-BB113080EF6C}" type="pres">
      <dgm:prSet presAssocID="{7EE59747-D38F-409A-B7F3-C2661A95FDF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08C7C-5EB0-42EB-BCC6-597BC9A197DA}" type="pres">
      <dgm:prSet presAssocID="{402FA194-A81A-457E-8837-54417A7A756D}" presName="sibTrans" presStyleLbl="sibTrans2D1" presStyleIdx="1" presStyleCnt="5"/>
      <dgm:spPr/>
      <dgm:t>
        <a:bodyPr/>
        <a:lstStyle/>
        <a:p>
          <a:endParaRPr lang="ru-RU"/>
        </a:p>
      </dgm:t>
    </dgm:pt>
    <dgm:pt modelId="{9320F3ED-7AD5-482B-8395-E8FF161A2077}" type="pres">
      <dgm:prSet presAssocID="{402FA194-A81A-457E-8837-54417A7A756D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EA126AC-8B9F-44B1-82D8-56DBFE7A22CA}" type="pres">
      <dgm:prSet presAssocID="{57E8CDEC-427E-48A3-BA28-F957C9AA1F2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2C6F1-490B-4477-B40A-95F4A36EA0A6}" type="pres">
      <dgm:prSet presAssocID="{35BD44E1-4ECE-4EF4-BBC2-2041B3FE0E9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D6B5F0E-AA4B-466A-AE79-1B314BAA2660}" type="pres">
      <dgm:prSet presAssocID="{35BD44E1-4ECE-4EF4-BBC2-2041B3FE0E9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229C1521-24B5-4840-9C64-C28D8F006C96}" type="pres">
      <dgm:prSet presAssocID="{B939267C-8191-4B5F-8D9D-00F15A846AF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AF403-FFCC-46F2-83A5-59658078D303}" type="pres">
      <dgm:prSet presAssocID="{E7C1DFFE-D246-4328-BE30-33358D34960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B0A7FAE1-4C30-4DE0-8954-901F52D1A159}" type="pres">
      <dgm:prSet presAssocID="{E7C1DFFE-D246-4328-BE30-33358D349603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7CCA5FC-4F76-4ABD-9F32-9A0C232254E5}" type="pres">
      <dgm:prSet presAssocID="{8260069D-04B9-46B7-BEBA-4529C8BC862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D7F30-EA3C-41FF-992F-DC97F9B35C29}" type="pres">
      <dgm:prSet presAssocID="{3565E9FC-66DF-4806-B97E-AC4CD62C40FD}" presName="sibTrans" presStyleLbl="sibTrans2D1" presStyleIdx="4" presStyleCnt="5"/>
      <dgm:spPr/>
      <dgm:t>
        <a:bodyPr/>
        <a:lstStyle/>
        <a:p>
          <a:endParaRPr lang="ru-RU"/>
        </a:p>
      </dgm:t>
    </dgm:pt>
    <dgm:pt modelId="{49B59263-F168-4D86-B459-55F6112DD2EF}" type="pres">
      <dgm:prSet presAssocID="{3565E9FC-66DF-4806-B97E-AC4CD62C40FD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C12622EA-984E-4480-ABBA-AF9AAF07E018}" type="presOf" srcId="{8260069D-04B9-46B7-BEBA-4529C8BC8629}" destId="{37CCA5FC-4F76-4ABD-9F32-9A0C232254E5}" srcOrd="0" destOrd="0" presId="urn:microsoft.com/office/officeart/2005/8/layout/cycle7"/>
    <dgm:cxn modelId="{178F4A33-4A59-403F-AD57-57D618049C50}" type="presOf" srcId="{402FA194-A81A-457E-8837-54417A7A756D}" destId="{2DB08C7C-5EB0-42EB-BCC6-597BC9A197DA}" srcOrd="0" destOrd="0" presId="urn:microsoft.com/office/officeart/2005/8/layout/cycle7"/>
    <dgm:cxn modelId="{0A964B2A-825F-4323-ABB8-7CF951AD1281}" type="presOf" srcId="{9B3A0483-B411-45C6-B916-F2D586E3C4E0}" destId="{D7A77A77-C485-42EC-83EC-D32E875ABE37}" srcOrd="0" destOrd="0" presId="urn:microsoft.com/office/officeart/2005/8/layout/cycle7"/>
    <dgm:cxn modelId="{776B6F43-F99E-48E7-9BCF-365E801735F4}" srcId="{D26C2978-02D8-40A7-A341-DD8A694902FF}" destId="{B939267C-8191-4B5F-8D9D-00F15A846AF4}" srcOrd="3" destOrd="0" parTransId="{83714C28-9A6F-4785-8271-235D1101D965}" sibTransId="{E7C1DFFE-D246-4328-BE30-33358D349603}"/>
    <dgm:cxn modelId="{256B608B-FB0D-45D8-B228-1F2838FD1293}" srcId="{D26C2978-02D8-40A7-A341-DD8A694902FF}" destId="{F2F6E7B7-8D4E-4309-A0EE-92882135C314}" srcOrd="0" destOrd="0" parTransId="{A6077E10-F979-48F3-AD47-67A61BA9885C}" sibTransId="{9B3A0483-B411-45C6-B916-F2D586E3C4E0}"/>
    <dgm:cxn modelId="{5D170AB6-D3AA-44CE-8769-1FA6C222A50F}" type="presOf" srcId="{402FA194-A81A-457E-8837-54417A7A756D}" destId="{9320F3ED-7AD5-482B-8395-E8FF161A2077}" srcOrd="1" destOrd="0" presId="urn:microsoft.com/office/officeart/2005/8/layout/cycle7"/>
    <dgm:cxn modelId="{EEF340D2-EC43-4EE7-B9E5-919E96846E5B}" type="presOf" srcId="{9B3A0483-B411-45C6-B916-F2D586E3C4E0}" destId="{BD4FA4B6-A84C-4D64-ABA1-4C8A13512A76}" srcOrd="1" destOrd="0" presId="urn:microsoft.com/office/officeart/2005/8/layout/cycle7"/>
    <dgm:cxn modelId="{036D7D9D-DC82-413C-BFF1-B51DBC228BA2}" type="presOf" srcId="{35BD44E1-4ECE-4EF4-BBC2-2041B3FE0E91}" destId="{9D6B5F0E-AA4B-466A-AE79-1B314BAA2660}" srcOrd="1" destOrd="0" presId="urn:microsoft.com/office/officeart/2005/8/layout/cycle7"/>
    <dgm:cxn modelId="{6C010021-ED68-4B1C-B686-4EED2338645E}" type="presOf" srcId="{35BD44E1-4ECE-4EF4-BBC2-2041B3FE0E91}" destId="{6792C6F1-490B-4477-B40A-95F4A36EA0A6}" srcOrd="0" destOrd="0" presId="urn:microsoft.com/office/officeart/2005/8/layout/cycle7"/>
    <dgm:cxn modelId="{45545CD4-D919-43C2-BF2A-B19A2976C785}" type="presOf" srcId="{E7C1DFFE-D246-4328-BE30-33358D349603}" destId="{906AF403-FFCC-46F2-83A5-59658078D303}" srcOrd="0" destOrd="0" presId="urn:microsoft.com/office/officeart/2005/8/layout/cycle7"/>
    <dgm:cxn modelId="{386B3426-8830-474E-976C-01D50B719A3D}" srcId="{D26C2978-02D8-40A7-A341-DD8A694902FF}" destId="{8260069D-04B9-46B7-BEBA-4529C8BC8629}" srcOrd="4" destOrd="0" parTransId="{B78DD4D7-7B0E-4155-AE5D-69D08FAFA42C}" sibTransId="{3565E9FC-66DF-4806-B97E-AC4CD62C40FD}"/>
    <dgm:cxn modelId="{0F8C0F65-7875-4743-9E80-C8C8D052422D}" srcId="{D26C2978-02D8-40A7-A341-DD8A694902FF}" destId="{7EE59747-D38F-409A-B7F3-C2661A95FDF9}" srcOrd="1" destOrd="0" parTransId="{46517B46-1413-41CE-B668-271414F0939C}" sibTransId="{402FA194-A81A-457E-8837-54417A7A756D}"/>
    <dgm:cxn modelId="{849452A2-0339-44A8-9E6A-D0C7C4265CF3}" srcId="{B939267C-8191-4B5F-8D9D-00F15A846AF4}" destId="{B6D8153D-CD9A-4706-970B-42D025B0167B}" srcOrd="0" destOrd="0" parTransId="{8D904A99-EC24-4EE3-8ECC-DBC720058095}" sibTransId="{3671CF0C-8773-4667-8040-B6F5AF2EDD16}"/>
    <dgm:cxn modelId="{26440C25-4020-4F5C-A71F-32164FA5D011}" type="presOf" srcId="{F2F6E7B7-8D4E-4309-A0EE-92882135C314}" destId="{86E60399-B60E-4F73-B3F3-9AB0227A1A1A}" srcOrd="0" destOrd="0" presId="urn:microsoft.com/office/officeart/2005/8/layout/cycle7"/>
    <dgm:cxn modelId="{69D34FBF-A8C7-44A0-9B37-6779058D4BFB}" type="presOf" srcId="{B6D8153D-CD9A-4706-970B-42D025B0167B}" destId="{229C1521-24B5-4840-9C64-C28D8F006C96}" srcOrd="0" destOrd="1" presId="urn:microsoft.com/office/officeart/2005/8/layout/cycle7"/>
    <dgm:cxn modelId="{4CAFA38B-900D-433C-87AF-40C72485CEE7}" type="presOf" srcId="{D26C2978-02D8-40A7-A341-DD8A694902FF}" destId="{37AE35C0-85FA-4FB6-95BB-104401D917A5}" srcOrd="0" destOrd="0" presId="urn:microsoft.com/office/officeart/2005/8/layout/cycle7"/>
    <dgm:cxn modelId="{837B780E-81A8-4F9E-A532-434975125027}" type="presOf" srcId="{B939267C-8191-4B5F-8D9D-00F15A846AF4}" destId="{229C1521-24B5-4840-9C64-C28D8F006C96}" srcOrd="0" destOrd="0" presId="urn:microsoft.com/office/officeart/2005/8/layout/cycle7"/>
    <dgm:cxn modelId="{C5B28C17-45B3-4629-835D-6D4EAE8BEE8C}" type="presOf" srcId="{3565E9FC-66DF-4806-B97E-AC4CD62C40FD}" destId="{49B59263-F168-4D86-B459-55F6112DD2EF}" srcOrd="1" destOrd="0" presId="urn:microsoft.com/office/officeart/2005/8/layout/cycle7"/>
    <dgm:cxn modelId="{BC21B70C-D73F-4D13-B4E3-93D5AA5C55E9}" type="presOf" srcId="{E7C1DFFE-D246-4328-BE30-33358D349603}" destId="{B0A7FAE1-4C30-4DE0-8954-901F52D1A159}" srcOrd="1" destOrd="0" presId="urn:microsoft.com/office/officeart/2005/8/layout/cycle7"/>
    <dgm:cxn modelId="{5C327F29-8430-489E-AEC2-AF766E049939}" type="presOf" srcId="{3565E9FC-66DF-4806-B97E-AC4CD62C40FD}" destId="{BB3D7F30-EA3C-41FF-992F-DC97F9B35C29}" srcOrd="0" destOrd="0" presId="urn:microsoft.com/office/officeart/2005/8/layout/cycle7"/>
    <dgm:cxn modelId="{BC0A2B6D-5BF6-4D3A-BAFE-99BE69AF1ABC}" type="presOf" srcId="{7EE59747-D38F-409A-B7F3-C2661A95FDF9}" destId="{B3E94569-294B-472E-BF53-BB113080EF6C}" srcOrd="0" destOrd="0" presId="urn:microsoft.com/office/officeart/2005/8/layout/cycle7"/>
    <dgm:cxn modelId="{5E239D41-368B-4E49-B40D-1094A798B792}" srcId="{D26C2978-02D8-40A7-A341-DD8A694902FF}" destId="{57E8CDEC-427E-48A3-BA28-F957C9AA1F26}" srcOrd="2" destOrd="0" parTransId="{F759A14C-78A4-4955-8876-0523A629151C}" sibTransId="{35BD44E1-4ECE-4EF4-BBC2-2041B3FE0E91}"/>
    <dgm:cxn modelId="{58612EEE-DB06-439F-B1DD-077EE8EEDBB7}" type="presOf" srcId="{57E8CDEC-427E-48A3-BA28-F957C9AA1F26}" destId="{0EA126AC-8B9F-44B1-82D8-56DBFE7A22CA}" srcOrd="0" destOrd="0" presId="urn:microsoft.com/office/officeart/2005/8/layout/cycle7"/>
    <dgm:cxn modelId="{744F0393-3870-415D-841E-7D157353CFA7}" type="presParOf" srcId="{37AE35C0-85FA-4FB6-95BB-104401D917A5}" destId="{86E60399-B60E-4F73-B3F3-9AB0227A1A1A}" srcOrd="0" destOrd="0" presId="urn:microsoft.com/office/officeart/2005/8/layout/cycle7"/>
    <dgm:cxn modelId="{3CB2194C-DBE9-43F5-A525-9AB2E8AF7BD3}" type="presParOf" srcId="{37AE35C0-85FA-4FB6-95BB-104401D917A5}" destId="{D7A77A77-C485-42EC-83EC-D32E875ABE37}" srcOrd="1" destOrd="0" presId="urn:microsoft.com/office/officeart/2005/8/layout/cycle7"/>
    <dgm:cxn modelId="{EFB4A937-B3FD-4FD9-8AAC-A4928A57A26F}" type="presParOf" srcId="{D7A77A77-C485-42EC-83EC-D32E875ABE37}" destId="{BD4FA4B6-A84C-4D64-ABA1-4C8A13512A76}" srcOrd="0" destOrd="0" presId="urn:microsoft.com/office/officeart/2005/8/layout/cycle7"/>
    <dgm:cxn modelId="{7530A906-0459-4B4D-93D8-2C0EAE263B35}" type="presParOf" srcId="{37AE35C0-85FA-4FB6-95BB-104401D917A5}" destId="{B3E94569-294B-472E-BF53-BB113080EF6C}" srcOrd="2" destOrd="0" presId="urn:microsoft.com/office/officeart/2005/8/layout/cycle7"/>
    <dgm:cxn modelId="{9EE72B70-8515-41B3-B4FB-310D8AA29B92}" type="presParOf" srcId="{37AE35C0-85FA-4FB6-95BB-104401D917A5}" destId="{2DB08C7C-5EB0-42EB-BCC6-597BC9A197DA}" srcOrd="3" destOrd="0" presId="urn:microsoft.com/office/officeart/2005/8/layout/cycle7"/>
    <dgm:cxn modelId="{FAA9B436-0C52-4987-A85E-F8ACD0DE6474}" type="presParOf" srcId="{2DB08C7C-5EB0-42EB-BCC6-597BC9A197DA}" destId="{9320F3ED-7AD5-482B-8395-E8FF161A2077}" srcOrd="0" destOrd="0" presId="urn:microsoft.com/office/officeart/2005/8/layout/cycle7"/>
    <dgm:cxn modelId="{4B0EBEC8-80E4-46E3-B49A-BEC05E90F440}" type="presParOf" srcId="{37AE35C0-85FA-4FB6-95BB-104401D917A5}" destId="{0EA126AC-8B9F-44B1-82D8-56DBFE7A22CA}" srcOrd="4" destOrd="0" presId="urn:microsoft.com/office/officeart/2005/8/layout/cycle7"/>
    <dgm:cxn modelId="{DF2D62FE-6627-4AD9-87E2-8975B61183B3}" type="presParOf" srcId="{37AE35C0-85FA-4FB6-95BB-104401D917A5}" destId="{6792C6F1-490B-4477-B40A-95F4A36EA0A6}" srcOrd="5" destOrd="0" presId="urn:microsoft.com/office/officeart/2005/8/layout/cycle7"/>
    <dgm:cxn modelId="{194F40A3-BDB4-4228-B165-90C810E467DC}" type="presParOf" srcId="{6792C6F1-490B-4477-B40A-95F4A36EA0A6}" destId="{9D6B5F0E-AA4B-466A-AE79-1B314BAA2660}" srcOrd="0" destOrd="0" presId="urn:microsoft.com/office/officeart/2005/8/layout/cycle7"/>
    <dgm:cxn modelId="{72AD12BA-FACD-4D76-9B9D-6C74727069C1}" type="presParOf" srcId="{37AE35C0-85FA-4FB6-95BB-104401D917A5}" destId="{229C1521-24B5-4840-9C64-C28D8F006C96}" srcOrd="6" destOrd="0" presId="urn:microsoft.com/office/officeart/2005/8/layout/cycle7"/>
    <dgm:cxn modelId="{D4803619-C371-4722-B194-572DEB7B3095}" type="presParOf" srcId="{37AE35C0-85FA-4FB6-95BB-104401D917A5}" destId="{906AF403-FFCC-46F2-83A5-59658078D303}" srcOrd="7" destOrd="0" presId="urn:microsoft.com/office/officeart/2005/8/layout/cycle7"/>
    <dgm:cxn modelId="{699EC6F5-730F-4053-BAA2-38E5BDF9DF08}" type="presParOf" srcId="{906AF403-FFCC-46F2-83A5-59658078D303}" destId="{B0A7FAE1-4C30-4DE0-8954-901F52D1A159}" srcOrd="0" destOrd="0" presId="urn:microsoft.com/office/officeart/2005/8/layout/cycle7"/>
    <dgm:cxn modelId="{77FDD36A-D002-4E80-91CB-82AD04C274CD}" type="presParOf" srcId="{37AE35C0-85FA-4FB6-95BB-104401D917A5}" destId="{37CCA5FC-4F76-4ABD-9F32-9A0C232254E5}" srcOrd="8" destOrd="0" presId="urn:microsoft.com/office/officeart/2005/8/layout/cycle7"/>
    <dgm:cxn modelId="{F0A12D60-1E34-447C-BAAD-7C356CE56686}" type="presParOf" srcId="{37AE35C0-85FA-4FB6-95BB-104401D917A5}" destId="{BB3D7F30-EA3C-41FF-992F-DC97F9B35C29}" srcOrd="9" destOrd="0" presId="urn:microsoft.com/office/officeart/2005/8/layout/cycle7"/>
    <dgm:cxn modelId="{0DAEACD0-0CB4-472C-BDDD-B9B860731C99}" type="presParOf" srcId="{BB3D7F30-EA3C-41FF-992F-DC97F9B35C29}" destId="{49B59263-F168-4D86-B459-55F6112DD2EF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B7A51C-BB8E-4EC1-A538-8FA69AA4CE38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2A1240C5-4FCF-48C6-9946-1DEB817B709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bg1">
                  <a:lumMod val="60000"/>
                  <a:lumOff val="40000"/>
                </a:schemeClr>
              </a:solidFill>
            </a:rPr>
            <a:t>3 и 4 курс: Междисциплинарные курсы: </a:t>
          </a:r>
        </a:p>
        <a:p>
          <a:r>
            <a:rPr lang="ru-RU" sz="1400" b="1" dirty="0" smtClean="0">
              <a:solidFill>
                <a:schemeClr val="bg1">
                  <a:lumMod val="60000"/>
                  <a:lumOff val="40000"/>
                </a:schemeClr>
              </a:solidFill>
            </a:rPr>
            <a:t>САПР ,  расчетные программы, тренажеры, Интернет</a:t>
          </a:r>
          <a:endParaRPr lang="ru-RU" sz="1400" b="1" dirty="0">
            <a:solidFill>
              <a:schemeClr val="bg1">
                <a:lumMod val="60000"/>
                <a:lumOff val="40000"/>
              </a:schemeClr>
            </a:solidFill>
          </a:endParaRPr>
        </a:p>
      </dgm:t>
    </dgm:pt>
    <dgm:pt modelId="{42F38660-EC75-4FC8-8D02-0EB72281878B}" type="parTrans" cxnId="{E711F089-915C-4A65-9301-9A6FC9D430B2}">
      <dgm:prSet/>
      <dgm:spPr/>
      <dgm:t>
        <a:bodyPr/>
        <a:lstStyle/>
        <a:p>
          <a:endParaRPr lang="ru-RU"/>
        </a:p>
      </dgm:t>
    </dgm:pt>
    <dgm:pt modelId="{2B79E975-260F-45F7-B862-B864D413D7D9}" type="sibTrans" cxnId="{E711F089-915C-4A65-9301-9A6FC9D430B2}">
      <dgm:prSet/>
      <dgm:spPr/>
      <dgm:t>
        <a:bodyPr/>
        <a:lstStyle/>
        <a:p>
          <a:endParaRPr lang="ru-RU"/>
        </a:p>
      </dgm:t>
    </dgm:pt>
    <dgm:pt modelId="{49DE115A-54CD-4861-B005-8AC56FCA32E4}">
      <dgm:prSet phldrT="[Текст]"/>
      <dgm:spPr/>
      <dgm:t>
        <a:bodyPr/>
        <a:lstStyle/>
        <a:p>
          <a:r>
            <a:rPr lang="ru-RU" b="1" dirty="0" smtClean="0">
              <a:solidFill>
                <a:schemeClr val="bg1">
                  <a:lumMod val="60000"/>
                  <a:lumOff val="40000"/>
                </a:schemeClr>
              </a:solidFill>
            </a:rPr>
            <a:t>Информатика 2 курс</a:t>
          </a:r>
        </a:p>
        <a:p>
          <a:r>
            <a:rPr lang="ru-RU" b="1" dirty="0" err="1" smtClean="0">
              <a:solidFill>
                <a:schemeClr val="bg1">
                  <a:lumMod val="60000"/>
                  <a:lumOff val="40000"/>
                </a:schemeClr>
              </a:solidFill>
            </a:rPr>
            <a:t>Общепрофессиональные</a:t>
          </a:r>
          <a:r>
            <a:rPr lang="ru-RU" b="1" dirty="0" smtClean="0">
              <a:solidFill>
                <a:schemeClr val="bg1">
                  <a:lumMod val="60000"/>
                  <a:lumOff val="40000"/>
                </a:schemeClr>
              </a:solidFill>
            </a:rPr>
            <a:t> дисциплины: Инженерная графика, Компьютерная графика, Информационные технологии в профессиональной деятельности, Электротехника и электроника</a:t>
          </a:r>
        </a:p>
        <a:p>
          <a:endParaRPr lang="ru-RU" dirty="0"/>
        </a:p>
      </dgm:t>
    </dgm:pt>
    <dgm:pt modelId="{54843C56-6CD7-4B71-B2B9-2F13EFCE44D8}" type="parTrans" cxnId="{51F6C8D8-31CA-4521-ACA3-2B1B4185301B}">
      <dgm:prSet/>
      <dgm:spPr/>
      <dgm:t>
        <a:bodyPr/>
        <a:lstStyle/>
        <a:p>
          <a:endParaRPr lang="ru-RU"/>
        </a:p>
      </dgm:t>
    </dgm:pt>
    <dgm:pt modelId="{39F5F643-A8E0-492C-9B64-8F6235488718}" type="sibTrans" cxnId="{51F6C8D8-31CA-4521-ACA3-2B1B4185301B}">
      <dgm:prSet/>
      <dgm:spPr/>
      <dgm:t>
        <a:bodyPr/>
        <a:lstStyle/>
        <a:p>
          <a:endParaRPr lang="ru-RU"/>
        </a:p>
      </dgm:t>
    </dgm:pt>
    <dgm:pt modelId="{D70E24BB-ADE8-45C4-B94C-C6C80357C11C}">
      <dgm:prSet phldrT="[Текст]"/>
      <dgm:spPr/>
      <dgm:t>
        <a:bodyPr/>
        <a:lstStyle/>
        <a:p>
          <a:r>
            <a:rPr lang="ru-RU" b="1" dirty="0" smtClean="0">
              <a:solidFill>
                <a:schemeClr val="bg1">
                  <a:lumMod val="60000"/>
                  <a:lumOff val="40000"/>
                </a:schemeClr>
              </a:solidFill>
            </a:rPr>
            <a:t>Информатика 1 курс </a:t>
          </a:r>
        </a:p>
        <a:p>
          <a:r>
            <a:rPr lang="ru-RU" b="1" dirty="0" smtClean="0">
              <a:solidFill>
                <a:schemeClr val="bg1">
                  <a:lumMod val="60000"/>
                  <a:lumOff val="40000"/>
                </a:schemeClr>
              </a:solidFill>
            </a:rPr>
            <a:t>Использование электронных учебников на уроках русского языка, литературы, химии, иностранного языка</a:t>
          </a:r>
          <a:endParaRPr lang="ru-RU" b="1" dirty="0">
            <a:solidFill>
              <a:schemeClr val="bg1">
                <a:lumMod val="60000"/>
                <a:lumOff val="40000"/>
              </a:schemeClr>
            </a:solidFill>
          </a:endParaRPr>
        </a:p>
      </dgm:t>
    </dgm:pt>
    <dgm:pt modelId="{7B01A25F-792C-413E-AA58-7C7B270E8135}" type="parTrans" cxnId="{26838574-409B-42DF-BC32-8463E664BEE1}">
      <dgm:prSet/>
      <dgm:spPr/>
      <dgm:t>
        <a:bodyPr/>
        <a:lstStyle/>
        <a:p>
          <a:endParaRPr lang="ru-RU"/>
        </a:p>
      </dgm:t>
    </dgm:pt>
    <dgm:pt modelId="{D6FD7AC7-7DCF-4D33-901A-6FBA432C7407}" type="sibTrans" cxnId="{26838574-409B-42DF-BC32-8463E664BEE1}">
      <dgm:prSet/>
      <dgm:spPr/>
      <dgm:t>
        <a:bodyPr/>
        <a:lstStyle/>
        <a:p>
          <a:endParaRPr lang="ru-RU"/>
        </a:p>
      </dgm:t>
    </dgm:pt>
    <dgm:pt modelId="{C047F25D-853C-4879-A790-4EFD8632B798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721ACC3A-DCE3-4060-8C78-0763E0F19E10}" type="parTrans" cxnId="{51BD3E8D-BE90-448A-B5A5-B9E3726B1B9D}">
      <dgm:prSet/>
      <dgm:spPr/>
      <dgm:t>
        <a:bodyPr/>
        <a:lstStyle/>
        <a:p>
          <a:endParaRPr lang="ru-RU"/>
        </a:p>
      </dgm:t>
    </dgm:pt>
    <dgm:pt modelId="{DEEE3D27-2263-4018-803D-88DFCB5CFA5F}" type="sibTrans" cxnId="{51BD3E8D-BE90-448A-B5A5-B9E3726B1B9D}">
      <dgm:prSet/>
      <dgm:spPr/>
      <dgm:t>
        <a:bodyPr/>
        <a:lstStyle/>
        <a:p>
          <a:endParaRPr lang="ru-RU"/>
        </a:p>
      </dgm:t>
    </dgm:pt>
    <dgm:pt modelId="{C73BAB59-D1FC-4FF9-ABB8-94ACA25BAF21}" type="pres">
      <dgm:prSet presAssocID="{13B7A51C-BB8E-4EC1-A538-8FA69AA4CE38}" presName="Name0" presStyleCnt="0">
        <dgm:presLayoutVars>
          <dgm:dir/>
          <dgm:animLvl val="lvl"/>
          <dgm:resizeHandles val="exact"/>
        </dgm:presLayoutVars>
      </dgm:prSet>
      <dgm:spPr/>
    </dgm:pt>
    <dgm:pt modelId="{53191CCA-DF14-4F4C-8256-6027AF7BC27F}" type="pres">
      <dgm:prSet presAssocID="{2A1240C5-4FCF-48C6-9946-1DEB817B709C}" presName="Name8" presStyleCnt="0"/>
      <dgm:spPr/>
    </dgm:pt>
    <dgm:pt modelId="{6C465EF7-6D86-41DB-A94E-F657186B7BB1}" type="pres">
      <dgm:prSet presAssocID="{2A1240C5-4FCF-48C6-9946-1DEB817B709C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9C175A-BA75-4237-BCC1-832807F8909A}" type="pres">
      <dgm:prSet presAssocID="{2A1240C5-4FCF-48C6-9946-1DEB817B709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4C0CA-6B75-4F6F-BB62-48559EB35FF2}" type="pres">
      <dgm:prSet presAssocID="{49DE115A-54CD-4861-B005-8AC56FCA32E4}" presName="Name8" presStyleCnt="0"/>
      <dgm:spPr/>
    </dgm:pt>
    <dgm:pt modelId="{97AFEAD5-1A0A-4511-BA06-4C2DBC2053B0}" type="pres">
      <dgm:prSet presAssocID="{49DE115A-54CD-4861-B005-8AC56FCA32E4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64C2E-06C1-44E2-B252-46B064AC1145}" type="pres">
      <dgm:prSet presAssocID="{49DE115A-54CD-4861-B005-8AC56FCA32E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70EE7-46F3-417E-A42F-6540CD04A5F3}" type="pres">
      <dgm:prSet presAssocID="{D70E24BB-ADE8-45C4-B94C-C6C80357C11C}" presName="Name8" presStyleCnt="0"/>
      <dgm:spPr/>
    </dgm:pt>
    <dgm:pt modelId="{10862C83-1872-48C6-8862-F3707672CC6E}" type="pres">
      <dgm:prSet presAssocID="{D70E24BB-ADE8-45C4-B94C-C6C80357C11C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9E1BBD-183A-44A2-BE82-9B050A49F868}" type="pres">
      <dgm:prSet presAssocID="{D70E24BB-ADE8-45C4-B94C-C6C80357C11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613DD-FAFE-48FD-8836-03ACB26C9017}" type="pres">
      <dgm:prSet presAssocID="{C047F25D-853C-4879-A790-4EFD8632B798}" presName="Name8" presStyleCnt="0"/>
      <dgm:spPr/>
    </dgm:pt>
    <dgm:pt modelId="{26FB6F66-9BDE-44EA-A971-5D4D064FD3ED}" type="pres">
      <dgm:prSet presAssocID="{C047F25D-853C-4879-A790-4EFD8632B798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C4501E-0221-49C8-824C-B0D51F1EF570}" type="pres">
      <dgm:prSet presAssocID="{C047F25D-853C-4879-A790-4EFD8632B79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BD3E8D-BE90-448A-B5A5-B9E3726B1B9D}" srcId="{13B7A51C-BB8E-4EC1-A538-8FA69AA4CE38}" destId="{C047F25D-853C-4879-A790-4EFD8632B798}" srcOrd="3" destOrd="0" parTransId="{721ACC3A-DCE3-4060-8C78-0763E0F19E10}" sibTransId="{DEEE3D27-2263-4018-803D-88DFCB5CFA5F}"/>
    <dgm:cxn modelId="{AF34A2BE-D8C3-4F91-94F6-798F71D65DAA}" type="presOf" srcId="{49DE115A-54CD-4861-B005-8AC56FCA32E4}" destId="{8A664C2E-06C1-44E2-B252-46B064AC1145}" srcOrd="1" destOrd="0" presId="urn:microsoft.com/office/officeart/2005/8/layout/pyramid3"/>
    <dgm:cxn modelId="{999DB72B-C322-4E45-8669-5D505E025D85}" type="presOf" srcId="{2A1240C5-4FCF-48C6-9946-1DEB817B709C}" destId="{6C465EF7-6D86-41DB-A94E-F657186B7BB1}" srcOrd="0" destOrd="0" presId="urn:microsoft.com/office/officeart/2005/8/layout/pyramid3"/>
    <dgm:cxn modelId="{69D0FA2D-9CDC-4BF9-A4FC-EBA3BE3E9794}" type="presOf" srcId="{13B7A51C-BB8E-4EC1-A538-8FA69AA4CE38}" destId="{C73BAB59-D1FC-4FF9-ABB8-94ACA25BAF21}" srcOrd="0" destOrd="0" presId="urn:microsoft.com/office/officeart/2005/8/layout/pyramid3"/>
    <dgm:cxn modelId="{DBFB9DE2-C399-44D8-8B46-60A8334B7B79}" type="presOf" srcId="{D70E24BB-ADE8-45C4-B94C-C6C80357C11C}" destId="{BE9E1BBD-183A-44A2-BE82-9B050A49F868}" srcOrd="1" destOrd="0" presId="urn:microsoft.com/office/officeart/2005/8/layout/pyramid3"/>
    <dgm:cxn modelId="{E711F089-915C-4A65-9301-9A6FC9D430B2}" srcId="{13B7A51C-BB8E-4EC1-A538-8FA69AA4CE38}" destId="{2A1240C5-4FCF-48C6-9946-1DEB817B709C}" srcOrd="0" destOrd="0" parTransId="{42F38660-EC75-4FC8-8D02-0EB72281878B}" sibTransId="{2B79E975-260F-45F7-B862-B864D413D7D9}"/>
    <dgm:cxn modelId="{B9AF8086-F432-44D9-8D32-09EF1CE449F3}" type="presOf" srcId="{C047F25D-853C-4879-A790-4EFD8632B798}" destId="{3DC4501E-0221-49C8-824C-B0D51F1EF570}" srcOrd="1" destOrd="0" presId="urn:microsoft.com/office/officeart/2005/8/layout/pyramid3"/>
    <dgm:cxn modelId="{F2F57B17-0E93-4537-BBC0-96AE62893195}" type="presOf" srcId="{49DE115A-54CD-4861-B005-8AC56FCA32E4}" destId="{97AFEAD5-1A0A-4511-BA06-4C2DBC2053B0}" srcOrd="0" destOrd="0" presId="urn:microsoft.com/office/officeart/2005/8/layout/pyramid3"/>
    <dgm:cxn modelId="{26838574-409B-42DF-BC32-8463E664BEE1}" srcId="{13B7A51C-BB8E-4EC1-A538-8FA69AA4CE38}" destId="{D70E24BB-ADE8-45C4-B94C-C6C80357C11C}" srcOrd="2" destOrd="0" parTransId="{7B01A25F-792C-413E-AA58-7C7B270E8135}" sibTransId="{D6FD7AC7-7DCF-4D33-901A-6FBA432C7407}"/>
    <dgm:cxn modelId="{F913490D-B850-4E95-8903-125EFFEAAF70}" type="presOf" srcId="{2A1240C5-4FCF-48C6-9946-1DEB817B709C}" destId="{659C175A-BA75-4237-BCC1-832807F8909A}" srcOrd="1" destOrd="0" presId="urn:microsoft.com/office/officeart/2005/8/layout/pyramid3"/>
    <dgm:cxn modelId="{51F6C8D8-31CA-4521-ACA3-2B1B4185301B}" srcId="{13B7A51C-BB8E-4EC1-A538-8FA69AA4CE38}" destId="{49DE115A-54CD-4861-B005-8AC56FCA32E4}" srcOrd="1" destOrd="0" parTransId="{54843C56-6CD7-4B71-B2B9-2F13EFCE44D8}" sibTransId="{39F5F643-A8E0-492C-9B64-8F6235488718}"/>
    <dgm:cxn modelId="{2B5B85BD-C186-4BFE-B645-433770340AE9}" type="presOf" srcId="{D70E24BB-ADE8-45C4-B94C-C6C80357C11C}" destId="{10862C83-1872-48C6-8862-F3707672CC6E}" srcOrd="0" destOrd="0" presId="urn:microsoft.com/office/officeart/2005/8/layout/pyramid3"/>
    <dgm:cxn modelId="{14058B00-C1FD-4D9E-853B-0DA378B15B9C}" type="presOf" srcId="{C047F25D-853C-4879-A790-4EFD8632B798}" destId="{26FB6F66-9BDE-44EA-A971-5D4D064FD3ED}" srcOrd="0" destOrd="0" presId="urn:microsoft.com/office/officeart/2005/8/layout/pyramid3"/>
    <dgm:cxn modelId="{06F6AA26-9784-4693-886E-896423B46597}" type="presParOf" srcId="{C73BAB59-D1FC-4FF9-ABB8-94ACA25BAF21}" destId="{53191CCA-DF14-4F4C-8256-6027AF7BC27F}" srcOrd="0" destOrd="0" presId="urn:microsoft.com/office/officeart/2005/8/layout/pyramid3"/>
    <dgm:cxn modelId="{8ED89D09-D649-4337-94C1-DDD0AD04BEF7}" type="presParOf" srcId="{53191CCA-DF14-4F4C-8256-6027AF7BC27F}" destId="{6C465EF7-6D86-41DB-A94E-F657186B7BB1}" srcOrd="0" destOrd="0" presId="urn:microsoft.com/office/officeart/2005/8/layout/pyramid3"/>
    <dgm:cxn modelId="{B590208E-0E45-4B7E-A04F-8ABD574E2B67}" type="presParOf" srcId="{53191CCA-DF14-4F4C-8256-6027AF7BC27F}" destId="{659C175A-BA75-4237-BCC1-832807F8909A}" srcOrd="1" destOrd="0" presId="urn:microsoft.com/office/officeart/2005/8/layout/pyramid3"/>
    <dgm:cxn modelId="{68E7779F-1F0B-43B3-BDAB-DE3DED40DDBE}" type="presParOf" srcId="{C73BAB59-D1FC-4FF9-ABB8-94ACA25BAF21}" destId="{AA84C0CA-6B75-4F6F-BB62-48559EB35FF2}" srcOrd="1" destOrd="0" presId="urn:microsoft.com/office/officeart/2005/8/layout/pyramid3"/>
    <dgm:cxn modelId="{0BEB898B-5500-4DDC-8F3D-EAB1066E7743}" type="presParOf" srcId="{AA84C0CA-6B75-4F6F-BB62-48559EB35FF2}" destId="{97AFEAD5-1A0A-4511-BA06-4C2DBC2053B0}" srcOrd="0" destOrd="0" presId="urn:microsoft.com/office/officeart/2005/8/layout/pyramid3"/>
    <dgm:cxn modelId="{8E7EC8A6-8B7B-447B-AC27-7A7BB1AAE5C5}" type="presParOf" srcId="{AA84C0CA-6B75-4F6F-BB62-48559EB35FF2}" destId="{8A664C2E-06C1-44E2-B252-46B064AC1145}" srcOrd="1" destOrd="0" presId="urn:microsoft.com/office/officeart/2005/8/layout/pyramid3"/>
    <dgm:cxn modelId="{5429BFE5-A931-49F2-8C0C-13A0E4A94157}" type="presParOf" srcId="{C73BAB59-D1FC-4FF9-ABB8-94ACA25BAF21}" destId="{D3170EE7-46F3-417E-A42F-6540CD04A5F3}" srcOrd="2" destOrd="0" presId="urn:microsoft.com/office/officeart/2005/8/layout/pyramid3"/>
    <dgm:cxn modelId="{BB6B66B7-4289-46D3-A6CA-E08A70240B70}" type="presParOf" srcId="{D3170EE7-46F3-417E-A42F-6540CD04A5F3}" destId="{10862C83-1872-48C6-8862-F3707672CC6E}" srcOrd="0" destOrd="0" presId="urn:microsoft.com/office/officeart/2005/8/layout/pyramid3"/>
    <dgm:cxn modelId="{F2BCF2FA-C525-450B-9C12-C067CF015495}" type="presParOf" srcId="{D3170EE7-46F3-417E-A42F-6540CD04A5F3}" destId="{BE9E1BBD-183A-44A2-BE82-9B050A49F868}" srcOrd="1" destOrd="0" presId="urn:microsoft.com/office/officeart/2005/8/layout/pyramid3"/>
    <dgm:cxn modelId="{F8CD45B4-6EF0-46EA-AEDC-B121E9AB2091}" type="presParOf" srcId="{C73BAB59-D1FC-4FF9-ABB8-94ACA25BAF21}" destId="{1C1613DD-FAFE-48FD-8836-03ACB26C9017}" srcOrd="3" destOrd="0" presId="urn:microsoft.com/office/officeart/2005/8/layout/pyramid3"/>
    <dgm:cxn modelId="{C0A325A8-1F9E-44E6-B479-BA149839FE65}" type="presParOf" srcId="{1C1613DD-FAFE-48FD-8836-03ACB26C9017}" destId="{26FB6F66-9BDE-44EA-A971-5D4D064FD3ED}" srcOrd="0" destOrd="0" presId="urn:microsoft.com/office/officeart/2005/8/layout/pyramid3"/>
    <dgm:cxn modelId="{7CCBB1D4-1286-49DC-957F-4594B57FD4E3}" type="presParOf" srcId="{1C1613DD-FAFE-48FD-8836-03ACB26C9017}" destId="{3DC4501E-0221-49C8-824C-B0D51F1EF570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E60399-B60E-4F73-B3F3-9AB0227A1A1A}">
      <dsp:nvSpPr>
        <dsp:cNvPr id="0" name=""/>
        <dsp:cNvSpPr/>
      </dsp:nvSpPr>
      <dsp:spPr>
        <a:xfrm>
          <a:off x="2805807" y="1492"/>
          <a:ext cx="1460746" cy="7303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Цели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образования</a:t>
          </a:r>
          <a:endParaRPr lang="ru-RU" sz="1600" kern="1200" dirty="0"/>
        </a:p>
      </dsp:txBody>
      <dsp:txXfrm>
        <a:off x="2805807" y="1492"/>
        <a:ext cx="1460746" cy="730373"/>
      </dsp:txXfrm>
    </dsp:sp>
    <dsp:sp modelId="{D7A77A77-C485-42EC-83EC-D32E875ABE37}">
      <dsp:nvSpPr>
        <dsp:cNvPr id="0" name=""/>
        <dsp:cNvSpPr/>
      </dsp:nvSpPr>
      <dsp:spPr>
        <a:xfrm rot="2160000">
          <a:off x="4131363" y="948334"/>
          <a:ext cx="762638" cy="2556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2160000">
        <a:off x="4131363" y="948334"/>
        <a:ext cx="762638" cy="255630"/>
      </dsp:txXfrm>
    </dsp:sp>
    <dsp:sp modelId="{B3E94569-294B-472E-BF53-BB113080EF6C}">
      <dsp:nvSpPr>
        <dsp:cNvPr id="0" name=""/>
        <dsp:cNvSpPr/>
      </dsp:nvSpPr>
      <dsp:spPr>
        <a:xfrm>
          <a:off x="4758811" y="1420432"/>
          <a:ext cx="1460746" cy="7303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Организация образовательного процесса</a:t>
          </a:r>
          <a:endParaRPr lang="ru-RU" sz="1400" kern="1200" dirty="0"/>
        </a:p>
      </dsp:txBody>
      <dsp:txXfrm>
        <a:off x="4758811" y="1420432"/>
        <a:ext cx="1460746" cy="730373"/>
      </dsp:txXfrm>
    </dsp:sp>
    <dsp:sp modelId="{2DB08C7C-5EB0-42EB-BCC6-597BC9A197DA}">
      <dsp:nvSpPr>
        <dsp:cNvPr id="0" name=""/>
        <dsp:cNvSpPr/>
      </dsp:nvSpPr>
      <dsp:spPr>
        <a:xfrm rot="6480000">
          <a:off x="4734874" y="2805750"/>
          <a:ext cx="762638" cy="2556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6480000">
        <a:off x="4734874" y="2805750"/>
        <a:ext cx="762638" cy="255630"/>
      </dsp:txXfrm>
    </dsp:sp>
    <dsp:sp modelId="{0EA126AC-8B9F-44B1-82D8-56DBFE7A22CA}">
      <dsp:nvSpPr>
        <dsp:cNvPr id="0" name=""/>
        <dsp:cNvSpPr/>
      </dsp:nvSpPr>
      <dsp:spPr>
        <a:xfrm>
          <a:off x="4012830" y="3716325"/>
          <a:ext cx="1460746" cy="7303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Оценка результатов</a:t>
          </a:r>
          <a:endParaRPr lang="ru-RU" sz="1600" kern="1200" dirty="0"/>
        </a:p>
      </dsp:txBody>
      <dsp:txXfrm>
        <a:off x="4012830" y="3716325"/>
        <a:ext cx="1460746" cy="730373"/>
      </dsp:txXfrm>
    </dsp:sp>
    <dsp:sp modelId="{6792C6F1-490B-4477-B40A-95F4A36EA0A6}">
      <dsp:nvSpPr>
        <dsp:cNvPr id="0" name=""/>
        <dsp:cNvSpPr/>
      </dsp:nvSpPr>
      <dsp:spPr>
        <a:xfrm rot="10800000">
          <a:off x="3154861" y="3953697"/>
          <a:ext cx="762638" cy="2556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3154861" y="3953697"/>
        <a:ext cx="762638" cy="255630"/>
      </dsp:txXfrm>
    </dsp:sp>
    <dsp:sp modelId="{229C1521-24B5-4840-9C64-C28D8F006C96}">
      <dsp:nvSpPr>
        <dsp:cNvPr id="0" name=""/>
        <dsp:cNvSpPr/>
      </dsp:nvSpPr>
      <dsp:spPr>
        <a:xfrm>
          <a:off x="1598785" y="3716325"/>
          <a:ext cx="1460746" cy="7303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Содержание образования</a:t>
          </a:r>
          <a:endParaRPr lang="ru-RU" sz="16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1598785" y="3716325"/>
        <a:ext cx="1460746" cy="730373"/>
      </dsp:txXfrm>
    </dsp:sp>
    <dsp:sp modelId="{906AF403-FFCC-46F2-83A5-59658078D303}">
      <dsp:nvSpPr>
        <dsp:cNvPr id="0" name=""/>
        <dsp:cNvSpPr/>
      </dsp:nvSpPr>
      <dsp:spPr>
        <a:xfrm rot="15120000">
          <a:off x="1574848" y="2805750"/>
          <a:ext cx="762638" cy="2556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5120000">
        <a:off x="1574848" y="2805750"/>
        <a:ext cx="762638" cy="255630"/>
      </dsp:txXfrm>
    </dsp:sp>
    <dsp:sp modelId="{37CCA5FC-4F76-4ABD-9F32-9A0C232254E5}">
      <dsp:nvSpPr>
        <dsp:cNvPr id="0" name=""/>
        <dsp:cNvSpPr/>
      </dsp:nvSpPr>
      <dsp:spPr>
        <a:xfrm>
          <a:off x="852804" y="1420432"/>
          <a:ext cx="1460746" cy="7303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Педагогические технологии</a:t>
          </a:r>
          <a:endParaRPr lang="ru-RU" sz="1400" kern="1200" dirty="0"/>
        </a:p>
      </dsp:txBody>
      <dsp:txXfrm>
        <a:off x="852804" y="1420432"/>
        <a:ext cx="1460746" cy="730373"/>
      </dsp:txXfrm>
    </dsp:sp>
    <dsp:sp modelId="{BB3D7F30-EA3C-41FF-992F-DC97F9B35C29}">
      <dsp:nvSpPr>
        <dsp:cNvPr id="0" name=""/>
        <dsp:cNvSpPr/>
      </dsp:nvSpPr>
      <dsp:spPr>
        <a:xfrm rot="19440000">
          <a:off x="2178360" y="948334"/>
          <a:ext cx="762638" cy="2556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9440000">
        <a:off x="2178360" y="948334"/>
        <a:ext cx="762638" cy="2556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465EF7-6D86-41DB-A94E-F657186B7BB1}">
      <dsp:nvSpPr>
        <dsp:cNvPr id="0" name=""/>
        <dsp:cNvSpPr/>
      </dsp:nvSpPr>
      <dsp:spPr>
        <a:xfrm rot="10800000">
          <a:off x="0" y="0"/>
          <a:ext cx="6548462" cy="1293818"/>
        </a:xfrm>
        <a:prstGeom prst="trapezoid">
          <a:avLst>
            <a:gd name="adj" fmla="val 632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>
                  <a:lumMod val="60000"/>
                  <a:lumOff val="40000"/>
                </a:schemeClr>
              </a:solidFill>
            </a:rPr>
            <a:t>3 и 4 курс: Междисциплинарные курсы: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>
                  <a:lumMod val="60000"/>
                  <a:lumOff val="40000"/>
                </a:schemeClr>
              </a:solidFill>
            </a:rPr>
            <a:t>САПР ,  расчетные программы, тренажеры, Интернет</a:t>
          </a:r>
          <a:endParaRPr lang="ru-RU" sz="1400" b="1" kern="1200" dirty="0">
            <a:solidFill>
              <a:schemeClr val="bg1">
                <a:lumMod val="60000"/>
                <a:lumOff val="40000"/>
              </a:schemeClr>
            </a:solidFill>
          </a:endParaRPr>
        </a:p>
      </dsp:txBody>
      <dsp:txXfrm>
        <a:off x="1145980" y="0"/>
        <a:ext cx="4256500" cy="1293818"/>
      </dsp:txXfrm>
    </dsp:sp>
    <dsp:sp modelId="{97AFEAD5-1A0A-4511-BA06-4C2DBC2053B0}">
      <dsp:nvSpPr>
        <dsp:cNvPr id="0" name=""/>
        <dsp:cNvSpPr/>
      </dsp:nvSpPr>
      <dsp:spPr>
        <a:xfrm rot="10800000">
          <a:off x="818557" y="1293817"/>
          <a:ext cx="4911346" cy="1293818"/>
        </a:xfrm>
        <a:prstGeom prst="trapezoid">
          <a:avLst>
            <a:gd name="adj" fmla="val 632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>
                  <a:lumMod val="60000"/>
                  <a:lumOff val="40000"/>
                </a:schemeClr>
              </a:solidFill>
            </a:rPr>
            <a:t>Информатика 2 курс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>
              <a:solidFill>
                <a:schemeClr val="bg1">
                  <a:lumMod val="60000"/>
                  <a:lumOff val="40000"/>
                </a:schemeClr>
              </a:solidFill>
            </a:rPr>
            <a:t>Общепрофессиональные</a:t>
          </a:r>
          <a:r>
            <a:rPr lang="ru-RU" sz="1100" b="1" kern="1200" dirty="0" smtClean="0">
              <a:solidFill>
                <a:schemeClr val="bg1">
                  <a:lumMod val="60000"/>
                  <a:lumOff val="40000"/>
                </a:schemeClr>
              </a:solidFill>
            </a:rPr>
            <a:t> дисциплины: Инженерная графика, Компьютерная графика, Информационные технологии в профессиональной деятельности, Электротехника и электроника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1678043" y="1293817"/>
        <a:ext cx="3192375" cy="1293818"/>
      </dsp:txXfrm>
    </dsp:sp>
    <dsp:sp modelId="{10862C83-1872-48C6-8862-F3707672CC6E}">
      <dsp:nvSpPr>
        <dsp:cNvPr id="0" name=""/>
        <dsp:cNvSpPr/>
      </dsp:nvSpPr>
      <dsp:spPr>
        <a:xfrm rot="10800000">
          <a:off x="1637115" y="2587636"/>
          <a:ext cx="3274231" cy="1293818"/>
        </a:xfrm>
        <a:prstGeom prst="trapezoid">
          <a:avLst>
            <a:gd name="adj" fmla="val 632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>
                  <a:lumMod val="60000"/>
                  <a:lumOff val="40000"/>
                </a:schemeClr>
              </a:solidFill>
            </a:rPr>
            <a:t>Информатика 1 курс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>
                  <a:lumMod val="60000"/>
                  <a:lumOff val="40000"/>
                </a:schemeClr>
              </a:solidFill>
            </a:rPr>
            <a:t>Использование электронных учебников на уроках русского языка, литературы, химии, иностранного языка</a:t>
          </a:r>
          <a:endParaRPr lang="ru-RU" sz="1100" b="1" kern="1200" dirty="0">
            <a:solidFill>
              <a:schemeClr val="bg1">
                <a:lumMod val="60000"/>
                <a:lumOff val="40000"/>
              </a:schemeClr>
            </a:solidFill>
          </a:endParaRPr>
        </a:p>
      </dsp:txBody>
      <dsp:txXfrm>
        <a:off x="2210105" y="2587636"/>
        <a:ext cx="2128250" cy="1293818"/>
      </dsp:txXfrm>
    </dsp:sp>
    <dsp:sp modelId="{26FB6F66-9BDE-44EA-A971-5D4D064FD3ED}">
      <dsp:nvSpPr>
        <dsp:cNvPr id="0" name=""/>
        <dsp:cNvSpPr/>
      </dsp:nvSpPr>
      <dsp:spPr>
        <a:xfrm rot="10800000">
          <a:off x="2455673" y="3881454"/>
          <a:ext cx="1637115" cy="1293818"/>
        </a:xfrm>
        <a:prstGeom prst="trapezoid">
          <a:avLst>
            <a:gd name="adj" fmla="val 6326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455673" y="3881454"/>
        <a:ext cx="1637115" cy="1293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EE89A-CD9A-4CCE-A0F0-8C97133A203F}" type="datetimeFigureOut">
              <a:rPr lang="ru-RU" smtClean="0"/>
              <a:t>28.04.2015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B362B-F9AC-4538-A608-329F078B3B6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61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196611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96612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613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6614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615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616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6617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96618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619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620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621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622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623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96624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6625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96626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6627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6628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1B8AFFD-DAB9-4FFB-BD3B-978A7D9F4F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C3BF5-E438-4794-966D-DC76F2A94E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684C2-FDA9-450B-9A62-CCE9BB8B1A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0668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58F7988-AC53-452A-9003-3EB843100C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DF49D39-91E9-4E90-9871-B9BC02BE00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1C68418-4F74-4626-A161-C3AE18104E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E5EECF-8E6E-44E4-84CA-8A8176447F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F4D5B-4F1B-42C1-9EE8-56B9D4D7AA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6A85B-9362-454D-A888-2F0FC2439A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8428A-2325-484C-B346-7549442840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C0EE1-0328-43A9-B22F-D2D7FE1FCE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46029-23AE-424F-A597-B5845EF60F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DE5B3-BB5C-4096-B8E7-C7B329763A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297D4-6D91-44A5-9965-24209A935A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58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9558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58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5589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9559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9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9559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560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560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9560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9560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4A72914-5F70-4008-9E47-06DB62CF4B2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2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sz="quarter" idx="1"/>
          </p:nvPr>
        </p:nvSpPr>
        <p:spPr>
          <a:xfrm>
            <a:off x="1142976" y="2786058"/>
            <a:ext cx="6400800" cy="1752600"/>
          </a:xfrm>
        </p:spPr>
        <p:txBody>
          <a:bodyPr/>
          <a:lstStyle/>
          <a:p>
            <a:r>
              <a:rPr lang="ru-RU" dirty="0" smtClean="0"/>
              <a:t>ИНТЕГРАЦИЯ ИСПОЛЬЗОВАНИЯ </a:t>
            </a:r>
            <a:br>
              <a:rPr lang="ru-RU" dirty="0" smtClean="0"/>
            </a:br>
            <a:r>
              <a:rPr lang="ru-RU" dirty="0" smtClean="0"/>
              <a:t>ИНФОРМАЦИОННЫХ ТЕХНОЛОГИЙ 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ПРИ </a:t>
            </a:r>
            <a:r>
              <a:rPr lang="ru-RU" dirty="0" smtClean="0"/>
              <a:t>ФОРМИРОВАНИИ КОМПЕТЕНЦИЙ СТУДЕНТОВ  ТЕХНИЧЕСКИХ СПЕЦИАЛЬНОСТЕЙ </a:t>
            </a:r>
          </a:p>
          <a:p>
            <a:pPr algn="r"/>
            <a:r>
              <a:rPr lang="ru-RU" sz="1600" dirty="0" smtClean="0"/>
              <a:t>Старший методист ЮУМК</a:t>
            </a:r>
          </a:p>
          <a:p>
            <a:pPr algn="r"/>
            <a:r>
              <a:rPr lang="ru-RU" sz="1600" dirty="0" err="1" smtClean="0"/>
              <a:t>Кулиненко</a:t>
            </a:r>
            <a:r>
              <a:rPr lang="ru-RU" sz="1600" dirty="0" smtClean="0"/>
              <a:t> И.М.</a:t>
            </a:r>
            <a:endParaRPr lang="ru-RU" sz="16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4737" y="142852"/>
            <a:ext cx="298926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28662" y="285728"/>
            <a:ext cx="7772400" cy="1368425"/>
          </a:xfrm>
        </p:spPr>
        <p:txBody>
          <a:bodyPr/>
          <a:lstStyle/>
          <a:p>
            <a:r>
              <a:rPr lang="ru-RU" sz="1400" i="1" dirty="0">
                <a:solidFill>
                  <a:srgbClr val="FFFF00"/>
                </a:solidFill>
              </a:rPr>
              <a:t/>
            </a:r>
            <a:br>
              <a:rPr lang="ru-RU" sz="1400" i="1" dirty="0">
                <a:solidFill>
                  <a:srgbClr val="FFFF00"/>
                </a:solidFill>
              </a:rPr>
            </a:br>
            <a:r>
              <a:rPr lang="ru-RU" sz="3200" b="0" i="1" dirty="0">
                <a:solidFill>
                  <a:srgbClr val="CC3300"/>
                </a:solidFill>
              </a:rPr>
              <a:t>2 курс</a:t>
            </a:r>
            <a:r>
              <a:rPr lang="ru-RU" sz="3200" b="0" i="1" dirty="0">
                <a:solidFill>
                  <a:srgbClr val="FFFF00"/>
                </a:solidFill>
              </a:rPr>
              <a:t> </a:t>
            </a:r>
            <a:r>
              <a:rPr lang="en-US" sz="3200" b="0" i="1" dirty="0">
                <a:solidFill>
                  <a:srgbClr val="FFFF00"/>
                </a:solidFill>
              </a:rPr>
              <a:t>        </a:t>
            </a:r>
            <a:r>
              <a:rPr lang="ru-RU" sz="3200" b="0" i="1" dirty="0">
                <a:solidFill>
                  <a:schemeClr val="folHlink"/>
                </a:solidFill>
              </a:rPr>
              <a:t>Информатика</a:t>
            </a:r>
            <a:r>
              <a:rPr lang="ru-RU" sz="3400" b="0" i="1" dirty="0">
                <a:solidFill>
                  <a:schemeClr val="folHlink"/>
                </a:solidFill>
              </a:rPr>
              <a:t/>
            </a:r>
            <a:br>
              <a:rPr lang="ru-RU" sz="3400" b="0" i="1" dirty="0">
                <a:solidFill>
                  <a:schemeClr val="folHlink"/>
                </a:solidFill>
              </a:rPr>
            </a:br>
            <a:r>
              <a:rPr lang="ru-RU" sz="2000" b="0" i="1" dirty="0">
                <a:solidFill>
                  <a:schemeClr val="folHlink"/>
                </a:solidFill>
              </a:rPr>
              <a:t/>
            </a:r>
            <a:br>
              <a:rPr lang="ru-RU" sz="2000" b="0" i="1" dirty="0">
                <a:solidFill>
                  <a:schemeClr val="folHlink"/>
                </a:solidFill>
              </a:rPr>
            </a:br>
            <a:r>
              <a:rPr lang="ru-RU" sz="2000" b="0" i="1" dirty="0">
                <a:solidFill>
                  <a:srgbClr val="FF9900"/>
                </a:solidFill>
              </a:rPr>
              <a:t>Знакомство с  программой </a:t>
            </a:r>
            <a:r>
              <a:rPr lang="ru-RU" sz="2000" b="0" i="1" dirty="0" smtClean="0">
                <a:solidFill>
                  <a:srgbClr val="FF9900"/>
                </a:solidFill>
              </a:rPr>
              <a:t>КОМПАС, </a:t>
            </a:r>
            <a:r>
              <a:rPr lang="en-US" sz="2000" b="0" i="1" dirty="0" smtClean="0">
                <a:solidFill>
                  <a:srgbClr val="FF9900"/>
                </a:solidFill>
              </a:rPr>
              <a:t>MS Visio</a:t>
            </a:r>
            <a:r>
              <a:rPr lang="ru-RU" sz="2000" b="0" i="1" dirty="0" smtClean="0">
                <a:solidFill>
                  <a:srgbClr val="FF9900"/>
                </a:solidFill>
              </a:rPr>
              <a:t> </a:t>
            </a:r>
            <a:endParaRPr lang="ru-RU" sz="2000" b="0" i="1" dirty="0">
              <a:solidFill>
                <a:srgbClr val="FF9900"/>
              </a:solidFill>
              <a:effectLst/>
            </a:endParaRPr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785926"/>
            <a:ext cx="4500562" cy="4048522"/>
          </a:xfrm>
          <a:prstGeom prst="rect">
            <a:avLst/>
          </a:prstGeom>
          <a:noFill/>
        </p:spPr>
      </p:pic>
      <p:pic>
        <p:nvPicPr>
          <p:cNvPr id="2764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8934"/>
            <a:ext cx="6253785" cy="370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title"/>
          </p:nvPr>
        </p:nvSpPr>
        <p:spPr>
          <a:xfrm>
            <a:off x="971550" y="404813"/>
            <a:ext cx="7775575" cy="666733"/>
          </a:xfrm>
        </p:spPr>
        <p:txBody>
          <a:bodyPr/>
          <a:lstStyle/>
          <a:p>
            <a:r>
              <a:rPr lang="ru-RU" sz="1400" i="1" dirty="0">
                <a:solidFill>
                  <a:srgbClr val="FFFF00"/>
                </a:solidFill>
              </a:rPr>
              <a:t/>
            </a:r>
            <a:br>
              <a:rPr lang="ru-RU" sz="1400" i="1" dirty="0">
                <a:solidFill>
                  <a:srgbClr val="FFFF00"/>
                </a:solidFill>
              </a:rPr>
            </a:br>
            <a:r>
              <a:rPr lang="ru-RU" sz="1400" i="1" dirty="0">
                <a:solidFill>
                  <a:srgbClr val="FFFF00"/>
                </a:solidFill>
              </a:rPr>
              <a:t/>
            </a:r>
            <a:br>
              <a:rPr lang="ru-RU" sz="1400" i="1" dirty="0">
                <a:solidFill>
                  <a:srgbClr val="FFFF00"/>
                </a:solidFill>
              </a:rPr>
            </a:br>
            <a:r>
              <a:rPr lang="ru-RU" sz="2800" b="0" i="1" dirty="0">
                <a:solidFill>
                  <a:srgbClr val="CC3300"/>
                </a:solidFill>
              </a:rPr>
              <a:t>2 курс</a:t>
            </a:r>
            <a:r>
              <a:rPr lang="ru-RU" sz="2800" b="0" i="1" dirty="0">
                <a:solidFill>
                  <a:srgbClr val="FFFF00"/>
                </a:solidFill>
              </a:rPr>
              <a:t> </a:t>
            </a:r>
            <a:r>
              <a:rPr lang="en-US" sz="2800" b="0" i="1" dirty="0">
                <a:solidFill>
                  <a:srgbClr val="FFFF00"/>
                </a:solidFill>
              </a:rPr>
              <a:t>     </a:t>
            </a:r>
            <a:r>
              <a:rPr lang="ru-RU" sz="2800" b="0" i="1" dirty="0" smtClean="0">
                <a:solidFill>
                  <a:schemeClr val="folHlink"/>
                </a:solidFill>
              </a:rPr>
              <a:t>Электротехника и электроника</a:t>
            </a:r>
            <a:r>
              <a:rPr lang="ru-RU" sz="2600" b="0" i="1" dirty="0">
                <a:solidFill>
                  <a:schemeClr val="folHlink"/>
                </a:solidFill>
              </a:rPr>
              <a:t/>
            </a:r>
            <a:br>
              <a:rPr lang="ru-RU" sz="2600" b="0" i="1" dirty="0">
                <a:solidFill>
                  <a:schemeClr val="folHlink"/>
                </a:solidFill>
              </a:rPr>
            </a:br>
            <a:r>
              <a:rPr lang="ru-RU" sz="2000" b="0" i="1" dirty="0" smtClean="0">
                <a:solidFill>
                  <a:srgbClr val="FF9900"/>
                </a:solidFill>
              </a:rPr>
              <a:t>Программное обеспечение лаборатории </a:t>
            </a:r>
            <a:r>
              <a:rPr lang="en-US" sz="2000" b="0" i="1" dirty="0" smtClean="0">
                <a:solidFill>
                  <a:srgbClr val="FF9900"/>
                </a:solidFill>
              </a:rPr>
              <a:t>Lucas</a:t>
            </a:r>
            <a:r>
              <a:rPr lang="ru-RU" sz="2000" b="0" i="1" dirty="0" smtClean="0">
                <a:solidFill>
                  <a:srgbClr val="FF9900"/>
                </a:solidFill>
              </a:rPr>
              <a:t> </a:t>
            </a:r>
            <a:r>
              <a:rPr lang="en-US" sz="2000" b="0" i="1" dirty="0" err="1" smtClean="0">
                <a:solidFill>
                  <a:srgbClr val="FF9900"/>
                </a:solidFill>
              </a:rPr>
              <a:t>Nulle</a:t>
            </a:r>
            <a:endParaRPr lang="ru-RU" sz="2000" b="0" i="1" dirty="0">
              <a:solidFill>
                <a:srgbClr val="FF99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9452" y="1643050"/>
            <a:ext cx="376454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3117"/>
            <a:ext cx="542925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260350"/>
            <a:ext cx="7543800" cy="1341438"/>
          </a:xfrm>
        </p:spPr>
        <p:txBody>
          <a:bodyPr/>
          <a:lstStyle/>
          <a:p>
            <a:r>
              <a:rPr lang="ru-RU" sz="3200" b="0" i="1" dirty="0" smtClean="0">
                <a:solidFill>
                  <a:srgbClr val="CC3300"/>
                </a:solidFill>
              </a:rPr>
              <a:t>2 </a:t>
            </a:r>
            <a:r>
              <a:rPr lang="ru-RU" sz="2800" b="0" i="1" dirty="0">
                <a:solidFill>
                  <a:srgbClr val="CC3300"/>
                </a:solidFill>
              </a:rPr>
              <a:t>курс</a:t>
            </a:r>
            <a:r>
              <a:rPr lang="ru-RU" sz="2800" b="0" i="1" dirty="0">
                <a:solidFill>
                  <a:srgbClr val="FFFF00"/>
                </a:solidFill>
              </a:rPr>
              <a:t>       </a:t>
            </a:r>
            <a:r>
              <a:rPr lang="ru-RU" sz="2800" b="0" i="1" dirty="0">
                <a:solidFill>
                  <a:schemeClr val="folHlink"/>
                </a:solidFill>
              </a:rPr>
              <a:t>Инженерная графика</a:t>
            </a:r>
            <a:r>
              <a:rPr lang="ru-RU" sz="3200" b="0" i="1" dirty="0">
                <a:solidFill>
                  <a:srgbClr val="FFFF00"/>
                </a:solidFill>
              </a:rPr>
              <a:t/>
            </a:r>
            <a:br>
              <a:rPr lang="ru-RU" sz="3200" b="0" i="1" dirty="0">
                <a:solidFill>
                  <a:srgbClr val="FFFF00"/>
                </a:solidFill>
              </a:rPr>
            </a:br>
            <a:r>
              <a:rPr lang="ru-RU" sz="2000" b="0" i="1" dirty="0">
                <a:solidFill>
                  <a:srgbClr val="FF9900"/>
                </a:solidFill>
              </a:rPr>
              <a:t>Программа </a:t>
            </a:r>
            <a:r>
              <a:rPr lang="ru-RU" sz="2000" b="0" i="1" dirty="0" smtClean="0">
                <a:solidFill>
                  <a:srgbClr val="FF9900"/>
                </a:solidFill>
              </a:rPr>
              <a:t> САПР КОМПАС</a:t>
            </a:r>
            <a:endParaRPr lang="ru-RU" sz="2000" b="0" i="1" dirty="0">
              <a:solidFill>
                <a:srgbClr val="FF9900"/>
              </a:solidFill>
            </a:endParaRPr>
          </a:p>
        </p:txBody>
      </p:sp>
      <p:sp>
        <p:nvSpPr>
          <p:cNvPr id="231427" name="Rectangle 3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1432" name="Text Box 8"/>
          <p:cNvSpPr txBox="1">
            <a:spLocks noChangeArrowheads="1"/>
          </p:cNvSpPr>
          <p:nvPr/>
        </p:nvSpPr>
        <p:spPr bwMode="auto">
          <a:xfrm>
            <a:off x="4319588" y="1773238"/>
            <a:ext cx="4824412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</a:rPr>
              <a:t> Построение сопряжений</a:t>
            </a:r>
          </a:p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</a:rPr>
              <a:t> Построение аксонометрического изображения деталей по чертежу</a:t>
            </a:r>
          </a:p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</a:rPr>
              <a:t> Построение комплексного чертежа по аксонометрическому изображению </a:t>
            </a:r>
          </a:p>
          <a:p>
            <a:r>
              <a:rPr lang="ru-RU" sz="1800" dirty="0">
                <a:solidFill>
                  <a:srgbClr val="FFFF00"/>
                </a:solidFill>
              </a:rPr>
              <a:t>детали</a:t>
            </a:r>
          </a:p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</a:rPr>
              <a:t> Построение аксонометрического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sz="1800" dirty="0">
                <a:solidFill>
                  <a:srgbClr val="FFFF00"/>
                </a:solidFill>
              </a:rPr>
              <a:t>изображения с вырезом ¼ части</a:t>
            </a:r>
          </a:p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Выполнение чертежа «Вал» с помощью примитивов</a:t>
            </a:r>
          </a:p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</a:rPr>
              <a:t> Выполнение чертежа стандартных изделий</a:t>
            </a:r>
          </a:p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</a:rPr>
              <a:t> Выполнение спецификации на сборочный чертеж</a:t>
            </a:r>
          </a:p>
          <a:p>
            <a:pPr>
              <a:buFontTx/>
              <a:buBlip>
                <a:blip r:embed="rId2"/>
              </a:buBlip>
            </a:pPr>
            <a:r>
              <a:rPr lang="ru-RU" sz="1800" dirty="0">
                <a:solidFill>
                  <a:srgbClr val="FFFF00"/>
                </a:solidFill>
              </a:rPr>
              <a:t> Создание схем</a:t>
            </a:r>
            <a:endParaRPr lang="ru-RU" sz="18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ru-RU" sz="1800" dirty="0">
              <a:solidFill>
                <a:srgbClr val="FFFF00"/>
              </a:solidFill>
            </a:endParaRPr>
          </a:p>
          <a:p>
            <a:pPr>
              <a:buFontTx/>
              <a:buBlip>
                <a:blip r:embed="rId2"/>
              </a:buBlip>
            </a:pP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8697"/>
            <a:ext cx="4071934" cy="2889303"/>
          </a:xfrm>
          <a:prstGeom prst="rect">
            <a:avLst/>
          </a:prstGeom>
          <a:noFill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00174"/>
            <a:ext cx="3994150" cy="2768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3337" y="357166"/>
            <a:ext cx="851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3 - 4 курс</a:t>
            </a:r>
            <a:r>
              <a:rPr lang="ru-RU" b="1" i="1" dirty="0">
                <a:solidFill>
                  <a:srgbClr val="FFFF00"/>
                </a:solidFill>
              </a:rPr>
              <a:t> </a:t>
            </a:r>
            <a:r>
              <a:rPr lang="ru-RU" b="1" i="1" dirty="0" smtClean="0">
                <a:solidFill>
                  <a:srgbClr val="FFFF00"/>
                </a:solidFill>
              </a:rPr>
              <a:t> Выполнение лабораторных работ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857232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Лабораторные работы по Электроприводу, </a:t>
            </a:r>
          </a:p>
          <a:p>
            <a:r>
              <a:rPr lang="ru-RU" sz="2000" dirty="0" err="1" smtClean="0"/>
              <a:t>Электроизмерениям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257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1231" y="928670"/>
            <a:ext cx="3052769" cy="432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4943475" cy="278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876675"/>
            <a:ext cx="53054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430404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33337" y="357166"/>
            <a:ext cx="851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3 - 4 курс</a:t>
            </a:r>
            <a:r>
              <a:rPr lang="ru-RU" b="1" i="1" dirty="0">
                <a:solidFill>
                  <a:srgbClr val="FFFF00"/>
                </a:solidFill>
              </a:rPr>
              <a:t> </a:t>
            </a:r>
            <a:r>
              <a:rPr lang="ru-RU" b="1" i="1" dirty="0" smtClean="0">
                <a:solidFill>
                  <a:srgbClr val="FFFF00"/>
                </a:solidFill>
              </a:rPr>
              <a:t> Выполнение лабораторных работ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1000108"/>
            <a:ext cx="6620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Лабораторные работы   по </a:t>
            </a:r>
            <a:r>
              <a:rPr lang="ru-RU" sz="2000" dirty="0" err="1" smtClean="0"/>
              <a:t>Электропневмоавтоматике</a:t>
            </a:r>
            <a:endParaRPr lang="ru-RU" sz="2000" dirty="0" smtClean="0"/>
          </a:p>
          <a:p>
            <a:r>
              <a:rPr lang="ru-RU" sz="2000" dirty="0" smtClean="0"/>
              <a:t>Использование программ </a:t>
            </a:r>
            <a:r>
              <a:rPr lang="en-US" sz="2000" dirty="0" smtClean="0"/>
              <a:t>Fluid </a:t>
            </a:r>
            <a:r>
              <a:rPr lang="en-US" sz="2000" dirty="0" err="1" smtClean="0"/>
              <a:t>Sim</a:t>
            </a:r>
            <a:r>
              <a:rPr lang="en-US" sz="2000" dirty="0" smtClean="0"/>
              <a:t>-P</a:t>
            </a:r>
            <a:endParaRPr lang="ru-RU" sz="2000" dirty="0"/>
          </a:p>
        </p:txBody>
      </p:sp>
      <p:pic>
        <p:nvPicPr>
          <p:cNvPr id="258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143248"/>
            <a:ext cx="4929222" cy="357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51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3 - 4 курс</a:t>
            </a:r>
            <a:r>
              <a:rPr lang="ru-RU" b="1" i="1" dirty="0">
                <a:solidFill>
                  <a:srgbClr val="FFFF00"/>
                </a:solidFill>
              </a:rPr>
              <a:t> </a:t>
            </a:r>
            <a:r>
              <a:rPr lang="ru-RU" b="1" i="1" dirty="0" smtClean="0">
                <a:solidFill>
                  <a:srgbClr val="FFFF00"/>
                </a:solidFill>
              </a:rPr>
              <a:t> Выполнение лабораторных работ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785794"/>
            <a:ext cx="7072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Лабораторные работы   по </a:t>
            </a:r>
            <a:r>
              <a:rPr lang="ru-RU" sz="2000" dirty="0" err="1" smtClean="0"/>
              <a:t>Электрогидроавтоматике</a:t>
            </a:r>
            <a:endParaRPr lang="ru-RU" sz="2000" dirty="0" smtClean="0"/>
          </a:p>
          <a:p>
            <a:r>
              <a:rPr lang="ru-RU" sz="2000" dirty="0" smtClean="0"/>
              <a:t>Использование программ </a:t>
            </a:r>
            <a:r>
              <a:rPr lang="en-US" sz="2000" dirty="0" smtClean="0"/>
              <a:t>Fluid </a:t>
            </a:r>
            <a:r>
              <a:rPr lang="en-US" sz="2000" dirty="0" err="1" smtClean="0"/>
              <a:t>Sim</a:t>
            </a:r>
            <a:r>
              <a:rPr lang="en-US" sz="2000" dirty="0" smtClean="0"/>
              <a:t>-</a:t>
            </a:r>
            <a:r>
              <a:rPr lang="en-US" sz="2000" dirty="0"/>
              <a:t>H</a:t>
            </a:r>
            <a:endParaRPr lang="ru-RU" sz="2000" dirty="0"/>
          </a:p>
        </p:txBody>
      </p:sp>
      <p:pic>
        <p:nvPicPr>
          <p:cNvPr id="271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112114" cy="273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9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62" y="3071810"/>
            <a:ext cx="6067438" cy="3253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51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3 - 4 курс</a:t>
            </a:r>
            <a:r>
              <a:rPr lang="ru-RU" b="1" i="1" dirty="0">
                <a:solidFill>
                  <a:srgbClr val="FFFF00"/>
                </a:solidFill>
              </a:rPr>
              <a:t> </a:t>
            </a:r>
            <a:r>
              <a:rPr lang="ru-RU" b="1" i="1" dirty="0" smtClean="0">
                <a:solidFill>
                  <a:srgbClr val="FFFF00"/>
                </a:solidFill>
              </a:rPr>
              <a:t> Выполнение лабораторных работ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785794"/>
            <a:ext cx="70723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Лабораторные работы   по </a:t>
            </a:r>
            <a:r>
              <a:rPr lang="ru-RU" sz="2000" dirty="0" err="1" smtClean="0"/>
              <a:t>Мехатронике</a:t>
            </a:r>
            <a:endParaRPr lang="ru-RU" sz="2000" dirty="0" smtClean="0"/>
          </a:p>
          <a:p>
            <a:r>
              <a:rPr lang="ru-RU" sz="2000" dirty="0" smtClean="0"/>
              <a:t>Программирование </a:t>
            </a:r>
            <a:r>
              <a:rPr lang="en-US" sz="2000" dirty="0" smtClean="0"/>
              <a:t> </a:t>
            </a:r>
            <a:r>
              <a:rPr lang="ru-RU" sz="2000" dirty="0" smtClean="0"/>
              <a:t>промышленных контроллеров  на языках  </a:t>
            </a:r>
            <a:r>
              <a:rPr lang="en-US" sz="2000" dirty="0" smtClean="0"/>
              <a:t>LAD</a:t>
            </a:r>
            <a:r>
              <a:rPr lang="ru-RU" sz="2000" dirty="0" smtClean="0"/>
              <a:t>, </a:t>
            </a:r>
            <a:r>
              <a:rPr lang="en-US" sz="2000" dirty="0" smtClean="0"/>
              <a:t>FBD</a:t>
            </a:r>
            <a:r>
              <a:rPr lang="ru-RU" sz="2000" dirty="0" smtClean="0"/>
              <a:t>, </a:t>
            </a:r>
            <a:r>
              <a:rPr lang="en-US" sz="2000" dirty="0" smtClean="0"/>
              <a:t>STL</a:t>
            </a:r>
            <a:r>
              <a:rPr lang="ru-RU" sz="2000" dirty="0" smtClean="0"/>
              <a:t>    </a:t>
            </a:r>
            <a:endParaRPr lang="ru-RU" sz="2000" dirty="0"/>
          </a:p>
        </p:txBody>
      </p:sp>
      <p:pic>
        <p:nvPicPr>
          <p:cNvPr id="260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3310" y="3929066"/>
            <a:ext cx="382069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5077166" cy="355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51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3 - 4 курс</a:t>
            </a:r>
            <a:r>
              <a:rPr lang="ru-RU" b="1" i="1" dirty="0">
                <a:solidFill>
                  <a:srgbClr val="FFFF00"/>
                </a:solidFill>
              </a:rPr>
              <a:t> </a:t>
            </a:r>
            <a:r>
              <a:rPr lang="ru-RU" b="1" i="1" dirty="0" smtClean="0">
                <a:solidFill>
                  <a:srgbClr val="FFFF00"/>
                </a:solidFill>
              </a:rPr>
              <a:t> Выполнение лабораторных работ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1071546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Программ ЛИНА   для выполнения расчетов и построения  логарифмических частотных характеристик студентами специальности Автоматизация технологических процессов и производств</a:t>
            </a:r>
            <a:endParaRPr lang="ru-RU" sz="1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6072198" cy="38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000504"/>
            <a:ext cx="48291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357166"/>
            <a:ext cx="851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3 - 4 курс</a:t>
            </a:r>
            <a:r>
              <a:rPr lang="ru-RU" b="1" i="1" dirty="0">
                <a:solidFill>
                  <a:srgbClr val="FFFF00"/>
                </a:solidFill>
              </a:rPr>
              <a:t> </a:t>
            </a:r>
            <a:r>
              <a:rPr lang="ru-RU" b="1" i="1" dirty="0" smtClean="0">
                <a:solidFill>
                  <a:srgbClr val="FFFF00"/>
                </a:solidFill>
              </a:rPr>
              <a:t> Выполнение лабораторных работ</a:t>
            </a:r>
            <a:endParaRPr lang="ru-RU" dirty="0"/>
          </a:p>
        </p:txBody>
      </p:sp>
      <p:pic>
        <p:nvPicPr>
          <p:cNvPr id="302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57430"/>
            <a:ext cx="6762767" cy="4307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267075"/>
            <a:ext cx="59340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42976" y="1071546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/>
              <a:t>Программ </a:t>
            </a:r>
            <a:r>
              <a:rPr lang="en-US" sz="1800" dirty="0" err="1" smtClean="0"/>
              <a:t>VisSim</a:t>
            </a:r>
            <a:r>
              <a:rPr lang="ru-RU" sz="1800" dirty="0" smtClean="0"/>
              <a:t>   для выполнения построения и изучения переходных характеристик систем автоматического управления студентами специальности Автоматизация технологических процессов и производств</a:t>
            </a:r>
            <a:endParaRPr lang="ru-RU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4775" y="1125538"/>
            <a:ext cx="2689225" cy="3744912"/>
          </a:xfrm>
          <a:prstGeom prst="rect">
            <a:avLst/>
          </a:prstGeom>
          <a:noFill/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1557338"/>
            <a:ext cx="2557463" cy="3571875"/>
          </a:xfrm>
          <a:prstGeom prst="rect">
            <a:avLst/>
          </a:prstGeom>
          <a:noFill/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844675"/>
            <a:ext cx="2638425" cy="3673475"/>
          </a:xfrm>
          <a:prstGeom prst="rect">
            <a:avLst/>
          </a:prstGeom>
          <a:noFill/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2205038"/>
            <a:ext cx="2814637" cy="3932237"/>
          </a:xfrm>
          <a:prstGeom prst="rect">
            <a:avLst/>
          </a:prstGeom>
          <a:noFill/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2636838"/>
            <a:ext cx="2740025" cy="3787775"/>
          </a:xfrm>
          <a:prstGeom prst="rect">
            <a:avLst/>
          </a:prstGeom>
          <a:noFill/>
        </p:spPr>
      </p:pic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-2341563" y="1844675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3496" name="Rectangle 8"/>
          <p:cNvSpPr>
            <a:spLocks noGrp="1" noChangeArrowheads="1"/>
          </p:cNvSpPr>
          <p:nvPr>
            <p:ph type="title"/>
          </p:nvPr>
        </p:nvSpPr>
        <p:spPr>
          <a:xfrm>
            <a:off x="785786" y="642918"/>
            <a:ext cx="7956550" cy="1139825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CC3300"/>
                </a:solidFill>
              </a:rPr>
              <a:t>3 - 4 курс</a:t>
            </a:r>
            <a:r>
              <a:rPr lang="ru-RU" sz="2800" b="1" i="1" dirty="0" smtClean="0">
                <a:solidFill>
                  <a:srgbClr val="FFFF00"/>
                </a:solidFill>
              </a:rPr>
              <a:t>  В</a:t>
            </a:r>
            <a:r>
              <a:rPr lang="ru-RU" sz="2800" i="1" dirty="0" smtClean="0">
                <a:solidFill>
                  <a:srgbClr val="FFFF00"/>
                </a:solidFill>
              </a:rPr>
              <a:t>ыполнение </a:t>
            </a:r>
            <a:r>
              <a:rPr lang="en-US" sz="2800" i="1" dirty="0">
                <a:solidFill>
                  <a:srgbClr val="FFFF00"/>
                </a:solidFill>
              </a:rPr>
              <a:t/>
            </a:r>
            <a:br>
              <a:rPr lang="en-US" sz="2800" i="1" dirty="0">
                <a:solidFill>
                  <a:srgbClr val="FFFF00"/>
                </a:solidFill>
              </a:rPr>
            </a:br>
            <a:r>
              <a:rPr lang="ru-RU" sz="2800" i="1" dirty="0">
                <a:solidFill>
                  <a:srgbClr val="FFFF00"/>
                </a:solidFill>
              </a:rPr>
              <a:t>курсового и дипломного проектов</a:t>
            </a:r>
            <a:br>
              <a:rPr lang="ru-RU" sz="2800" i="1" dirty="0">
                <a:solidFill>
                  <a:srgbClr val="FFFF00"/>
                </a:solidFill>
              </a:rPr>
            </a:br>
            <a:r>
              <a:rPr lang="ru-RU" sz="2800" b="1" i="1" dirty="0">
                <a:solidFill>
                  <a:schemeClr val="folHlink"/>
                </a:solidFill>
              </a:rPr>
              <a:t/>
            </a:r>
            <a:br>
              <a:rPr lang="ru-RU" sz="2800" b="1" i="1" dirty="0">
                <a:solidFill>
                  <a:schemeClr val="folHlink"/>
                </a:solidFill>
              </a:rPr>
            </a:br>
            <a:r>
              <a:rPr lang="ru-RU" sz="2000" b="1" i="1" dirty="0">
                <a:solidFill>
                  <a:srgbClr val="FF9900"/>
                </a:solidFill>
              </a:rPr>
              <a:t>Программы КОМПАС, </a:t>
            </a:r>
            <a:r>
              <a:rPr lang="en-US" sz="2000" b="1" i="1" dirty="0">
                <a:solidFill>
                  <a:srgbClr val="FF9900"/>
                </a:solidFill>
              </a:rPr>
              <a:t>Word, Excel</a:t>
            </a:r>
            <a:r>
              <a:rPr lang="ru-RU" sz="2000" b="1" i="1" dirty="0">
                <a:solidFill>
                  <a:srgbClr val="FF9900"/>
                </a:solidFill>
              </a:rPr>
              <a:t>, </a:t>
            </a:r>
            <a:r>
              <a:rPr lang="en-US" sz="2000" b="1" i="1" dirty="0">
                <a:solidFill>
                  <a:srgbClr val="FF9900"/>
                </a:solidFill>
              </a:rPr>
              <a:t>Visio</a:t>
            </a:r>
            <a:r>
              <a:rPr lang="ru-RU" sz="2000" b="1" i="1" dirty="0">
                <a:solidFill>
                  <a:srgbClr val="FFFF00"/>
                </a:solidFill>
              </a:rPr>
              <a:t> </a:t>
            </a:r>
            <a:r>
              <a:rPr lang="ru-RU" sz="2000" b="1" i="1" dirty="0" smtClean="0">
                <a:solidFill>
                  <a:srgbClr val="FFFF00"/>
                </a:solidFill>
              </a:rPr>
              <a:t>,</a:t>
            </a:r>
            <a:br>
              <a:rPr lang="ru-RU" sz="2000" b="1" i="1" dirty="0" smtClean="0">
                <a:solidFill>
                  <a:srgbClr val="FFFF00"/>
                </a:solidFill>
              </a:rPr>
            </a:br>
            <a:r>
              <a:rPr lang="en-US" sz="2000" i="1" dirty="0" smtClean="0">
                <a:solidFill>
                  <a:srgbClr val="FFC000"/>
                </a:solidFill>
              </a:rPr>
              <a:t>Power Point</a:t>
            </a:r>
            <a:r>
              <a:rPr lang="ru-RU" sz="2000" b="1" i="1" dirty="0">
                <a:solidFill>
                  <a:srgbClr val="FFFF00"/>
                </a:solidFill>
              </a:rPr>
              <a:t/>
            </a:r>
            <a:br>
              <a:rPr lang="ru-RU" sz="2000" b="1" i="1" dirty="0">
                <a:solidFill>
                  <a:srgbClr val="FFFF00"/>
                </a:solidFill>
              </a:rPr>
            </a:br>
            <a:endParaRPr lang="ru-RU" sz="2000" b="1" i="1" dirty="0">
              <a:solidFill>
                <a:srgbClr val="FFFF00"/>
              </a:solidFill>
            </a:endParaRPr>
          </a:p>
        </p:txBody>
      </p:sp>
      <p:pic>
        <p:nvPicPr>
          <p:cNvPr id="6349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111500"/>
            <a:ext cx="2689225" cy="3746500"/>
          </a:xfrm>
          <a:prstGeom prst="rect">
            <a:avLst/>
          </a:prstGeom>
          <a:noFill/>
        </p:spPr>
      </p:pic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24308" y="3636745"/>
            <a:ext cx="5119692" cy="322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solidFill>
                  <a:srgbClr val="CC3300"/>
                </a:solidFill>
              </a:rPr>
              <a:t>        </a:t>
            </a:r>
            <a:r>
              <a:rPr lang="ru-RU" sz="2800" b="0" i="1" dirty="0" smtClean="0">
                <a:solidFill>
                  <a:srgbClr val="FFFF00"/>
                </a:solidFill>
              </a:rPr>
              <a:t>Технические </a:t>
            </a:r>
            <a:r>
              <a:rPr lang="ru-RU" sz="2800" b="0" i="1" dirty="0">
                <a:solidFill>
                  <a:srgbClr val="FFFF00"/>
                </a:solidFill>
              </a:rPr>
              <a:t>специальности</a:t>
            </a:r>
            <a:r>
              <a:rPr lang="ru-RU" sz="3200" dirty="0">
                <a:solidFill>
                  <a:srgbClr val="CC3300"/>
                </a:solidFill>
              </a:rPr>
              <a:t> </a:t>
            </a:r>
            <a:r>
              <a:rPr lang="ru-RU" sz="3200" dirty="0" smtClean="0">
                <a:solidFill>
                  <a:srgbClr val="CC3300"/>
                </a:solidFill>
              </a:rPr>
              <a:t> </a:t>
            </a:r>
            <a:r>
              <a:rPr lang="ru-RU" sz="2800" b="0" i="1" dirty="0">
                <a:solidFill>
                  <a:srgbClr val="FFFF00"/>
                </a:solidFill>
              </a:rPr>
              <a:t>металлургического комплекса</a:t>
            </a:r>
          </a:p>
        </p:txBody>
      </p:sp>
      <p:sp>
        <p:nvSpPr>
          <p:cNvPr id="250903" name="Rectangle 23"/>
          <p:cNvSpPr>
            <a:spLocks noChangeArrowheads="1"/>
          </p:cNvSpPr>
          <p:nvPr/>
        </p:nvSpPr>
        <p:spPr bwMode="auto">
          <a:xfrm>
            <a:off x="1258888" y="2133600"/>
            <a:ext cx="748982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</a:rPr>
              <a:t>МЕТАЛЛУРГИЯ </a:t>
            </a:r>
            <a:r>
              <a:rPr lang="ru-RU" sz="1600" b="1" dirty="0">
                <a:solidFill>
                  <a:srgbClr val="FFFF00"/>
                </a:solidFill>
              </a:rPr>
              <a:t>ЧЕРНЫХ МЕТАЛЛОВ</a:t>
            </a:r>
          </a:p>
          <a:p>
            <a:endParaRPr lang="ru-RU" sz="1600" b="1" dirty="0">
              <a:solidFill>
                <a:srgbClr val="FFFF00"/>
              </a:solidFill>
            </a:endParaRPr>
          </a:p>
          <a:p>
            <a:r>
              <a:rPr lang="ru-RU" sz="1600" b="1" dirty="0" smtClean="0">
                <a:solidFill>
                  <a:srgbClr val="FFFF00"/>
                </a:solidFill>
              </a:rPr>
              <a:t>ОБРАБОТКА </a:t>
            </a:r>
            <a:r>
              <a:rPr lang="ru-RU" sz="1600" b="1" dirty="0">
                <a:solidFill>
                  <a:srgbClr val="FFFF00"/>
                </a:solidFill>
              </a:rPr>
              <a:t>МЕТАЛЛОВ ДАВЛЕНИЕМ</a:t>
            </a:r>
          </a:p>
          <a:p>
            <a:endParaRPr lang="ru-RU" sz="1600" b="1" dirty="0">
              <a:solidFill>
                <a:srgbClr val="FFFF00"/>
              </a:solidFill>
            </a:endParaRPr>
          </a:p>
          <a:p>
            <a:r>
              <a:rPr lang="ru-RU" sz="1600" b="1" dirty="0" smtClean="0">
                <a:solidFill>
                  <a:srgbClr val="FFFF00"/>
                </a:solidFill>
              </a:rPr>
              <a:t>МОНТАЖ </a:t>
            </a:r>
            <a:r>
              <a:rPr lang="ru-RU" sz="1600" b="1" dirty="0">
                <a:solidFill>
                  <a:srgbClr val="FFFF00"/>
                </a:solidFill>
              </a:rPr>
              <a:t>И ТЕХНИЧЕСКАЯ ЭКСПЛУАТАЦИЯ ПРОМЫШЛЕННОГО     ОБОРУДОВАНИЯ</a:t>
            </a:r>
          </a:p>
          <a:p>
            <a:endParaRPr lang="ru-RU" sz="1600" b="1" i="1" u="sng" dirty="0">
              <a:solidFill>
                <a:srgbClr val="FF9900"/>
              </a:solidFill>
            </a:endParaRPr>
          </a:p>
          <a:p>
            <a:r>
              <a:rPr lang="ru-RU" sz="1600" b="1" dirty="0" smtClean="0">
                <a:solidFill>
                  <a:srgbClr val="FFFF00"/>
                </a:solidFill>
              </a:rPr>
              <a:t>ТЕХНИЧЕСКАЯ ЭКСПЛУАТАЦИЯ ГИДРАВЛИЧЕСКИХ МАШИН, ГИДРОПРИВОДОВ И ГИДРОПНЕВМОАВТОМАТИКИ</a:t>
            </a:r>
          </a:p>
          <a:p>
            <a:endParaRPr lang="ru-RU" sz="1600" b="1" dirty="0">
              <a:solidFill>
                <a:srgbClr val="FFFF00"/>
              </a:solidFill>
            </a:endParaRPr>
          </a:p>
          <a:p>
            <a:r>
              <a:rPr lang="ru-RU" sz="1600" b="1" dirty="0" smtClean="0">
                <a:solidFill>
                  <a:srgbClr val="FFFF00"/>
                </a:solidFill>
              </a:rPr>
              <a:t>ТЕХНИЧЕСКАЯ </a:t>
            </a:r>
            <a:r>
              <a:rPr lang="ru-RU" sz="1600" b="1" dirty="0">
                <a:solidFill>
                  <a:srgbClr val="FFFF00"/>
                </a:solidFill>
              </a:rPr>
              <a:t>ЭКСПЛУАТАЦИЯ И ОБСЛУЖИВАНИЕ ЭЛЕКТРИЧЕСКОГО И ЭЛЕКТРОМЕХАНИЧЕСКОГО ОБОРУДОВАНИЯ</a:t>
            </a:r>
          </a:p>
          <a:p>
            <a:endParaRPr lang="ru-RU" sz="1600" b="1" dirty="0">
              <a:solidFill>
                <a:srgbClr val="FFFF00"/>
              </a:solidFill>
            </a:endParaRPr>
          </a:p>
          <a:p>
            <a:r>
              <a:rPr lang="ru-RU" sz="1600" b="1" dirty="0" smtClean="0">
                <a:solidFill>
                  <a:srgbClr val="FFFF00"/>
                </a:solidFill>
              </a:rPr>
              <a:t>АВТОМАТИЗАЦИЯ </a:t>
            </a:r>
            <a:r>
              <a:rPr lang="ru-RU" sz="1600" b="1" dirty="0">
                <a:solidFill>
                  <a:srgbClr val="FFFF00"/>
                </a:solidFill>
              </a:rPr>
              <a:t>ТЕХНОЛОГИЧЕСКИХ ПРОЦЕССОВ И ПРОИЗВОДСТВ</a:t>
            </a:r>
          </a:p>
          <a:p>
            <a:endParaRPr lang="ru-RU" sz="1600" b="1" dirty="0">
              <a:solidFill>
                <a:srgbClr val="FFFF00"/>
              </a:solidFill>
            </a:endParaRPr>
          </a:p>
          <a:p>
            <a:r>
              <a:rPr lang="ru-RU" sz="1600" b="1" dirty="0" smtClean="0">
                <a:solidFill>
                  <a:srgbClr val="FFFF00"/>
                </a:solidFill>
              </a:rPr>
              <a:t>КОКСОХИМИЧЕСКОЕ </a:t>
            </a:r>
            <a:r>
              <a:rPr lang="ru-RU" sz="1600" b="1" dirty="0">
                <a:solidFill>
                  <a:srgbClr val="FFFF00"/>
                </a:solidFill>
              </a:rPr>
              <a:t>ПРОИЗВОДСТВО</a:t>
            </a:r>
            <a:endParaRPr lang="ru-RU" sz="1600" dirty="0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600" b="1" dirty="0" smtClean="0">
                <a:solidFill>
                  <a:srgbClr val="FFFF00"/>
                </a:solidFill>
              </a:rPr>
              <a:t>ПРОГРАММИРОВАНИЕ В КОМПЬЮТЕРНЫХ СИСТЕМАХ</a:t>
            </a:r>
            <a:endParaRPr lang="ru-RU" sz="1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14348" y="428604"/>
            <a:ext cx="511870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3 - 4 </a:t>
            </a:r>
            <a:r>
              <a:rPr lang="ru-RU" sz="2800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ru-RU" sz="2400" b="1" i="1" dirty="0" smtClean="0">
                <a:solidFill>
                  <a:srgbClr val="FFFF00"/>
                </a:solidFill>
              </a:rPr>
              <a:t> В</a:t>
            </a:r>
            <a:r>
              <a:rPr lang="ru-RU" sz="2400" i="1" dirty="0" smtClean="0">
                <a:solidFill>
                  <a:srgbClr val="FFFF00"/>
                </a:solidFill>
              </a:rPr>
              <a:t>ыполнение </a:t>
            </a:r>
            <a:r>
              <a:rPr lang="en-US" sz="2400" i="1" dirty="0" smtClean="0">
                <a:solidFill>
                  <a:srgbClr val="FFFF00"/>
                </a:solidFill>
              </a:rPr>
              <a:t/>
            </a:r>
            <a:br>
              <a:rPr lang="en-US" sz="2400" i="1" dirty="0" smtClean="0">
                <a:solidFill>
                  <a:srgbClr val="FFFF00"/>
                </a:solidFill>
              </a:rPr>
            </a:br>
            <a:r>
              <a:rPr lang="ru-RU" sz="2400" i="1" dirty="0" smtClean="0">
                <a:solidFill>
                  <a:srgbClr val="FFFF00"/>
                </a:solidFill>
              </a:rPr>
              <a:t>курсовых проектов в САПР Компас</a:t>
            </a:r>
            <a:endParaRPr lang="ru-RU" sz="2400" i="1" dirty="0">
              <a:solidFill>
                <a:srgbClr val="FF99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44443"/>
            <a:ext cx="6054735" cy="541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714348" y="428604"/>
            <a:ext cx="511870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3 - 4 </a:t>
            </a:r>
            <a:r>
              <a:rPr lang="ru-RU" sz="2800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ru-RU" sz="2400" b="1" i="1" dirty="0" smtClean="0">
                <a:solidFill>
                  <a:srgbClr val="FFFF00"/>
                </a:solidFill>
              </a:rPr>
              <a:t> В</a:t>
            </a:r>
            <a:r>
              <a:rPr lang="ru-RU" sz="2400" i="1" dirty="0" smtClean="0">
                <a:solidFill>
                  <a:srgbClr val="FFFF00"/>
                </a:solidFill>
              </a:rPr>
              <a:t>ыполнение </a:t>
            </a:r>
            <a:r>
              <a:rPr lang="en-US" sz="2400" i="1" dirty="0" smtClean="0">
                <a:solidFill>
                  <a:srgbClr val="FFFF00"/>
                </a:solidFill>
              </a:rPr>
              <a:t/>
            </a:r>
            <a:br>
              <a:rPr lang="en-US" sz="2400" i="1" dirty="0" smtClean="0">
                <a:solidFill>
                  <a:srgbClr val="FFFF00"/>
                </a:solidFill>
              </a:rPr>
            </a:br>
            <a:r>
              <a:rPr lang="ru-RU" sz="2400" i="1" dirty="0" smtClean="0">
                <a:solidFill>
                  <a:srgbClr val="FFFF00"/>
                </a:solidFill>
              </a:rPr>
              <a:t>курсовых проектов в САПР Компас</a:t>
            </a:r>
            <a:endParaRPr lang="ru-RU" sz="2400" i="1" dirty="0">
              <a:solidFill>
                <a:srgbClr val="FF99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5000660" cy="349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2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924295"/>
            <a:ext cx="4079487" cy="29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214422"/>
            <a:ext cx="3429024" cy="365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060575"/>
            <a:ext cx="8172450" cy="2133600"/>
          </a:xfrm>
        </p:spPr>
        <p:txBody>
          <a:bodyPr/>
          <a:lstStyle/>
          <a:p>
            <a:r>
              <a:rPr lang="ru-RU" sz="3600" b="0" i="1">
                <a:solidFill>
                  <a:srgbClr val="FFFF00"/>
                </a:solidFill>
              </a:rPr>
              <a:t/>
            </a:r>
            <a:br>
              <a:rPr lang="ru-RU" sz="3600" b="0" i="1">
                <a:solidFill>
                  <a:srgbClr val="FFFF00"/>
                </a:solidFill>
              </a:rPr>
            </a:br>
            <a:r>
              <a:rPr lang="ru-RU" sz="3600" b="0" i="1">
                <a:solidFill>
                  <a:srgbClr val="FFFF00"/>
                </a:solidFill>
              </a:rPr>
              <a:t/>
            </a:r>
            <a:br>
              <a:rPr lang="ru-RU" sz="3600" b="0" i="1">
                <a:solidFill>
                  <a:srgbClr val="FFFF00"/>
                </a:solidFill>
              </a:rPr>
            </a:br>
            <a:r>
              <a:rPr lang="ru-RU" sz="2000" i="1">
                <a:solidFill>
                  <a:srgbClr val="FFFF00"/>
                </a:solidFill>
              </a:rPr>
              <a:t/>
            </a:r>
            <a:br>
              <a:rPr lang="ru-RU" sz="2000" i="1">
                <a:solidFill>
                  <a:srgbClr val="FFFF00"/>
                </a:solidFill>
              </a:rPr>
            </a:br>
            <a:r>
              <a:rPr lang="ru-RU" sz="2000" i="1">
                <a:solidFill>
                  <a:srgbClr val="FFFF00"/>
                </a:solidFill>
              </a:rPr>
              <a:t>	</a:t>
            </a:r>
            <a:endParaRPr lang="ru-RU" sz="3200" b="0" i="1">
              <a:solidFill>
                <a:srgbClr val="FFFF00"/>
              </a:solidFill>
            </a:endParaRPr>
          </a:p>
        </p:txBody>
      </p:sp>
      <p:pic>
        <p:nvPicPr>
          <p:cNvPr id="245765" name="Picture 5" descr="P1010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2288" y="0"/>
            <a:ext cx="2271712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115018"/>
            <a:ext cx="3887787" cy="274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5786" y="142852"/>
            <a:ext cx="6215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</a:t>
            </a:r>
            <a:r>
              <a:rPr lang="ru-RU" b="1" i="1" dirty="0" smtClean="0">
                <a:solidFill>
                  <a:srgbClr val="CC3300"/>
                </a:solidFill>
              </a:rPr>
              <a:t>курс</a:t>
            </a:r>
            <a:r>
              <a:rPr lang="ru-RU" b="1" i="1" dirty="0" smtClean="0">
                <a:solidFill>
                  <a:srgbClr val="FFFF00"/>
                </a:solidFill>
              </a:rPr>
              <a:t>  </a:t>
            </a:r>
            <a:r>
              <a:rPr lang="ru-RU" b="1" i="1" dirty="0">
                <a:solidFill>
                  <a:srgbClr val="FFFF00"/>
                </a:solidFill>
              </a:rPr>
              <a:t>В</a:t>
            </a:r>
            <a:r>
              <a:rPr lang="ru-RU" i="1" dirty="0">
                <a:solidFill>
                  <a:srgbClr val="FFFF00"/>
                </a:solidFill>
              </a:rPr>
              <a:t>ыполнение </a:t>
            </a:r>
            <a:r>
              <a:rPr lang="en-US" i="1" dirty="0">
                <a:solidFill>
                  <a:srgbClr val="FFFF00"/>
                </a:solidFill>
              </a:rPr>
              <a:t/>
            </a:r>
            <a:br>
              <a:rPr lang="en-US" i="1" dirty="0">
                <a:solidFill>
                  <a:srgbClr val="FFFF00"/>
                </a:solidFill>
              </a:rPr>
            </a:br>
            <a:r>
              <a:rPr lang="ru-RU" i="1" dirty="0" smtClean="0">
                <a:solidFill>
                  <a:srgbClr val="FFFF00"/>
                </a:solidFill>
              </a:rPr>
              <a:t>курсовых проектов в САПР Компас</a:t>
            </a:r>
            <a:endParaRPr lang="ru-RU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786058"/>
            <a:ext cx="6010564" cy="3457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00108"/>
            <a:ext cx="4660364" cy="308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214290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C3300"/>
                </a:solidFill>
              </a:rPr>
              <a:t>4 </a:t>
            </a:r>
            <a:r>
              <a:rPr lang="ru-RU" b="1" i="1" dirty="0">
                <a:solidFill>
                  <a:srgbClr val="CC3300"/>
                </a:solidFill>
              </a:rPr>
              <a:t>курс</a:t>
            </a:r>
            <a:r>
              <a:rPr lang="ru-RU" b="1" i="1" dirty="0">
                <a:solidFill>
                  <a:srgbClr val="FFFF00"/>
                </a:solidFill>
              </a:rPr>
              <a:t>  В</a:t>
            </a:r>
            <a:r>
              <a:rPr lang="ru-RU" i="1" dirty="0">
                <a:solidFill>
                  <a:srgbClr val="FFFF00"/>
                </a:solidFill>
              </a:rPr>
              <a:t>ыполнение </a:t>
            </a:r>
            <a:r>
              <a:rPr lang="ru-RU" i="1" dirty="0" smtClean="0">
                <a:solidFill>
                  <a:srgbClr val="FFFF00"/>
                </a:solidFill>
              </a:rPr>
              <a:t> дипломных проектов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В САПР Компас</a:t>
            </a:r>
            <a:r>
              <a:rPr lang="ru-RU" i="1" dirty="0">
                <a:solidFill>
                  <a:srgbClr val="FFFF00"/>
                </a:solidFill>
              </a:rPr>
              <a:t/>
            </a:r>
            <a:br>
              <a:rPr lang="ru-RU" i="1" dirty="0">
                <a:solidFill>
                  <a:srgbClr val="FFFF00"/>
                </a:solidFill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3078144"/>
            <a:ext cx="5786446" cy="377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2838439" cy="185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071546"/>
            <a:ext cx="5411793" cy="288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33880" y="3695315"/>
            <a:ext cx="4710120" cy="3162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429000"/>
            <a:ext cx="4821118" cy="3133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C3300"/>
                </a:solidFill>
              </a:rPr>
              <a:t>4 курс</a:t>
            </a:r>
            <a:r>
              <a:rPr lang="ru-RU" b="1" i="1" dirty="0" smtClean="0">
                <a:solidFill>
                  <a:srgbClr val="FFFF00"/>
                </a:solidFill>
              </a:rPr>
              <a:t>  В</a:t>
            </a:r>
            <a:r>
              <a:rPr lang="ru-RU" i="1" dirty="0" smtClean="0">
                <a:solidFill>
                  <a:srgbClr val="FFFF00"/>
                </a:solidFill>
              </a:rPr>
              <a:t>ыполнение  дипломных проектов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В САПР Компас</a:t>
            </a:r>
            <a:endParaRPr lang="ru-RU" dirty="0"/>
          </a:p>
        </p:txBody>
      </p:sp>
      <p:pic>
        <p:nvPicPr>
          <p:cNvPr id="264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1950" y="0"/>
            <a:ext cx="49720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491" y="3214686"/>
            <a:ext cx="4000509" cy="30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ChangeArrowheads="1"/>
          </p:cNvSpPr>
          <p:nvPr/>
        </p:nvSpPr>
        <p:spPr bwMode="auto">
          <a:xfrm>
            <a:off x="1000100" y="2214554"/>
            <a:ext cx="78486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800" dirty="0">
                <a:solidFill>
                  <a:srgbClr val="FFFF00"/>
                </a:solidFill>
                <a:latin typeface="Arial" charset="0"/>
              </a:rPr>
              <a:t>Система </a:t>
            </a:r>
            <a:r>
              <a:rPr lang="en-US" sz="1800" dirty="0">
                <a:solidFill>
                  <a:srgbClr val="FFFF00"/>
                </a:solidFill>
                <a:latin typeface="Arial" charset="0"/>
              </a:rPr>
              <a:t>APM </a:t>
            </a:r>
            <a:r>
              <a:rPr lang="en-US" sz="1800" dirty="0" err="1">
                <a:solidFill>
                  <a:srgbClr val="FFFF00"/>
                </a:solidFill>
                <a:latin typeface="Arial" charset="0"/>
              </a:rPr>
              <a:t>WinMachine</a:t>
            </a:r>
            <a:r>
              <a:rPr lang="en-US" sz="1800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1800" dirty="0">
                <a:solidFill>
                  <a:srgbClr val="FFFF00"/>
                </a:solidFill>
                <a:latin typeface="Arial" charset="0"/>
              </a:rPr>
              <a:t>представляет собой комплекс графических и расчетных программ для автоматизированного проектирования деталей машин, механизмов, элементов конструкций и узлов. </a:t>
            </a:r>
          </a:p>
        </p:txBody>
      </p:sp>
      <p:sp>
        <p:nvSpPr>
          <p:cNvPr id="20992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003800" y="3257550"/>
            <a:ext cx="37449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endParaRPr lang="ru-RU">
              <a:solidFill>
                <a:srgbClr val="FFFF00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endParaRPr lang="ru-RU">
              <a:solidFill>
                <a:srgbClr val="FFFF0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ru-RU">
              <a:solidFill>
                <a:srgbClr val="FFFF0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ru-RU">
              <a:solidFill>
                <a:srgbClr val="FFFF0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ru-RU">
              <a:solidFill>
                <a:srgbClr val="FFFF0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ru-RU">
              <a:solidFill>
                <a:srgbClr val="FFFF00"/>
              </a:solidFill>
            </a:endParaRPr>
          </a:p>
        </p:txBody>
      </p:sp>
      <p:pic>
        <p:nvPicPr>
          <p:cNvPr id="2099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6324600"/>
            <a:ext cx="542925" cy="533400"/>
          </a:xfrm>
          <a:prstGeom prst="rect">
            <a:avLst/>
          </a:prstGeom>
          <a:noFill/>
        </p:spPr>
      </p:pic>
      <p:pic>
        <p:nvPicPr>
          <p:cNvPr id="2099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8400" y="5734050"/>
            <a:ext cx="523875" cy="523875"/>
          </a:xfrm>
          <a:prstGeom prst="rect">
            <a:avLst/>
          </a:prstGeom>
          <a:noFill/>
        </p:spPr>
      </p:pic>
      <p:pic>
        <p:nvPicPr>
          <p:cNvPr id="2099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2275" y="3644900"/>
            <a:ext cx="514350" cy="504825"/>
          </a:xfrm>
          <a:prstGeom prst="rect">
            <a:avLst/>
          </a:prstGeom>
          <a:noFill/>
        </p:spPr>
      </p:pic>
      <p:pic>
        <p:nvPicPr>
          <p:cNvPr id="20992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450" y="3068638"/>
            <a:ext cx="523875" cy="495300"/>
          </a:xfrm>
          <a:prstGeom prst="rect">
            <a:avLst/>
          </a:prstGeom>
          <a:noFill/>
        </p:spPr>
      </p:pic>
      <p:pic>
        <p:nvPicPr>
          <p:cNvPr id="209930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513" y="4221163"/>
            <a:ext cx="514350" cy="495300"/>
          </a:xfrm>
          <a:prstGeom prst="rect">
            <a:avLst/>
          </a:prstGeom>
          <a:noFill/>
        </p:spPr>
      </p:pic>
      <p:pic>
        <p:nvPicPr>
          <p:cNvPr id="209931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00338" y="4724400"/>
            <a:ext cx="552450" cy="514350"/>
          </a:xfrm>
          <a:prstGeom prst="rect">
            <a:avLst/>
          </a:prstGeom>
          <a:noFill/>
        </p:spPr>
      </p:pic>
      <p:pic>
        <p:nvPicPr>
          <p:cNvPr id="209932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575" y="5229225"/>
            <a:ext cx="504825" cy="523875"/>
          </a:xfrm>
          <a:prstGeom prst="rect">
            <a:avLst/>
          </a:prstGeom>
          <a:noFill/>
        </p:spPr>
      </p:pic>
      <p:sp>
        <p:nvSpPr>
          <p:cNvPr id="209934" name="Text Box 14"/>
          <p:cNvSpPr txBox="1">
            <a:spLocks noChangeArrowheads="1"/>
          </p:cNvSpPr>
          <p:nvPr/>
        </p:nvSpPr>
        <p:spPr bwMode="auto">
          <a:xfrm>
            <a:off x="1908175" y="3067050"/>
            <a:ext cx="1563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APM Drive</a:t>
            </a:r>
          </a:p>
        </p:txBody>
      </p:sp>
      <p:sp>
        <p:nvSpPr>
          <p:cNvPr id="209936" name="Text Box 16"/>
          <p:cNvSpPr txBox="1">
            <a:spLocks noChangeArrowheads="1"/>
          </p:cNvSpPr>
          <p:nvPr/>
        </p:nvSpPr>
        <p:spPr bwMode="auto">
          <a:xfrm>
            <a:off x="2268538" y="3644900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APM WinJoint</a:t>
            </a:r>
          </a:p>
        </p:txBody>
      </p:sp>
      <p:sp>
        <p:nvSpPr>
          <p:cNvPr id="209937" name="Text Box 17"/>
          <p:cNvSpPr txBox="1">
            <a:spLocks noChangeArrowheads="1"/>
          </p:cNvSpPr>
          <p:nvPr/>
        </p:nvSpPr>
        <p:spPr bwMode="auto">
          <a:xfrm>
            <a:off x="2824163" y="41608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APM </a:t>
            </a:r>
            <a:r>
              <a:rPr lang="ru-RU" sz="2400" dirty="0" err="1">
                <a:solidFill>
                  <a:srgbClr val="FFFF00"/>
                </a:solidFill>
              </a:rPr>
              <a:t>WinTrans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09938" name="Text Box 18"/>
          <p:cNvSpPr txBox="1">
            <a:spLocks noChangeArrowheads="1"/>
          </p:cNvSpPr>
          <p:nvPr/>
        </p:nvSpPr>
        <p:spPr bwMode="auto">
          <a:xfrm>
            <a:off x="3348038" y="4724400"/>
            <a:ext cx="2078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>
                <a:solidFill>
                  <a:srgbClr val="FFFF00"/>
                </a:solidFill>
              </a:rPr>
              <a:t>APM WinShaft</a:t>
            </a:r>
          </a:p>
          <a:p>
            <a:endParaRPr lang="ru-RU" sz="2400"/>
          </a:p>
        </p:txBody>
      </p:sp>
      <p:sp>
        <p:nvSpPr>
          <p:cNvPr id="209939" name="Text Box 19"/>
          <p:cNvSpPr txBox="1">
            <a:spLocks noChangeArrowheads="1"/>
          </p:cNvSpPr>
          <p:nvPr/>
        </p:nvSpPr>
        <p:spPr bwMode="auto">
          <a:xfrm>
            <a:off x="3759200" y="5168900"/>
            <a:ext cx="223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APM </a:t>
            </a:r>
            <a:r>
              <a:rPr lang="ru-RU" sz="2400" dirty="0" err="1">
                <a:solidFill>
                  <a:srgbClr val="FFFF00"/>
                </a:solidFill>
              </a:rPr>
              <a:t>WinSpring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209940" name="Text Box 20"/>
          <p:cNvSpPr txBox="1">
            <a:spLocks noChangeArrowheads="1"/>
          </p:cNvSpPr>
          <p:nvPr/>
        </p:nvSpPr>
        <p:spPr bwMode="auto">
          <a:xfrm>
            <a:off x="4284663" y="5734050"/>
            <a:ext cx="2135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APM WinBeam</a:t>
            </a:r>
          </a:p>
        </p:txBody>
      </p:sp>
      <p:sp>
        <p:nvSpPr>
          <p:cNvPr id="209941" name="Text Box 21"/>
          <p:cNvSpPr txBox="1">
            <a:spLocks noChangeArrowheads="1"/>
          </p:cNvSpPr>
          <p:nvPr/>
        </p:nvSpPr>
        <p:spPr bwMode="auto">
          <a:xfrm>
            <a:off x="4767263" y="6249988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FF00"/>
                </a:solidFill>
              </a:rPr>
              <a:t>APM Graph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71538" y="142852"/>
            <a:ext cx="71438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CC3300"/>
                </a:solidFill>
              </a:rPr>
              <a:t>3 - 4 курс</a:t>
            </a:r>
            <a:r>
              <a:rPr lang="ru-RU" b="1" i="1" dirty="0">
                <a:solidFill>
                  <a:srgbClr val="FFFF00"/>
                </a:solidFill>
              </a:rPr>
              <a:t> </a:t>
            </a:r>
            <a:endParaRPr lang="en-US" b="1" i="1" dirty="0" smtClean="0">
              <a:solidFill>
                <a:srgbClr val="FFFF00"/>
              </a:solidFill>
            </a:endParaRPr>
          </a:p>
          <a:p>
            <a:r>
              <a:rPr lang="ru-RU" dirty="0" smtClean="0"/>
              <a:t>Проверка расчетов курсового и</a:t>
            </a:r>
          </a:p>
          <a:p>
            <a:r>
              <a:rPr lang="ru-RU" dirty="0" smtClean="0"/>
              <a:t> дипломного проекта  в САПР </a:t>
            </a:r>
            <a:r>
              <a:rPr lang="en-US" dirty="0" err="1" smtClean="0"/>
              <a:t>WinMachine</a:t>
            </a:r>
            <a:endParaRPr lang="ru-RU" dirty="0" smtClean="0"/>
          </a:p>
          <a:p>
            <a:r>
              <a:rPr lang="ru-RU" sz="2000" dirty="0" smtClean="0"/>
              <a:t>Специальность Монтаж и техническая эксплуатация промышленного оборудования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 cstate="print">
            <a:lum bright="12000" contras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642938" y="274638"/>
            <a:ext cx="8043862" cy="868362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accent1"/>
                </a:solidFill>
              </a:rPr>
              <a:t>Проверка расчетов в программе </a:t>
            </a:r>
            <a:r>
              <a:rPr lang="en-US" sz="2400" b="1" smtClean="0">
                <a:solidFill>
                  <a:schemeClr val="accent1"/>
                </a:solidFill>
              </a:rPr>
              <a:t>WinShaft </a:t>
            </a:r>
            <a:br>
              <a:rPr lang="en-US" sz="2400" b="1" smtClean="0">
                <a:solidFill>
                  <a:schemeClr val="accent1"/>
                </a:solidFill>
              </a:rPr>
            </a:br>
            <a:r>
              <a:rPr lang="ru-RU" sz="2400" b="1" smtClean="0">
                <a:solidFill>
                  <a:schemeClr val="accent1"/>
                </a:solidFill>
              </a:rPr>
              <a:t>АРМ </a:t>
            </a:r>
            <a:r>
              <a:rPr lang="en-US" sz="2400" b="1" smtClean="0">
                <a:solidFill>
                  <a:schemeClr val="accent1"/>
                </a:solidFill>
              </a:rPr>
              <a:t>WinMachine</a:t>
            </a:r>
            <a:endParaRPr lang="ru-RU" sz="2400" b="1" smtClean="0">
              <a:solidFill>
                <a:schemeClr val="accent1"/>
              </a:solidFill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357313"/>
            <a:ext cx="416877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333500"/>
            <a:ext cx="4000500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714488"/>
            <a:ext cx="4857752" cy="41068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dirty="0"/>
              <a:t>     </a:t>
            </a:r>
            <a:r>
              <a:rPr lang="ru-RU" sz="1800" dirty="0">
                <a:solidFill>
                  <a:srgbClr val="FFFF00"/>
                </a:solidFill>
              </a:rPr>
              <a:t>В мае 2004 года в кислородно-конверторном цехе Челябинского металлургического комбината </a:t>
            </a:r>
            <a:r>
              <a:rPr lang="ru-RU" sz="2400" dirty="0">
                <a:solidFill>
                  <a:srgbClr val="FFFF00"/>
                </a:solidFill>
              </a:rPr>
              <a:t>итальянская фирма </a:t>
            </a:r>
            <a:r>
              <a:rPr lang="ru-RU" sz="2400" dirty="0">
                <a:solidFill>
                  <a:srgbClr val="FF0000"/>
                </a:solidFill>
              </a:rPr>
              <a:t>“DANIELI”</a:t>
            </a:r>
            <a:r>
              <a:rPr lang="ru-RU" sz="1800" dirty="0">
                <a:solidFill>
                  <a:srgbClr val="FFFF00"/>
                </a:solidFill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ru-RU" sz="1800" dirty="0">
                <a:solidFill>
                  <a:srgbClr val="FFFF00"/>
                </a:solidFill>
              </a:rPr>
              <a:t>     пустила в эксплуатацию машину непрерывного литья заготовок (МНЛЗ). </a:t>
            </a:r>
          </a:p>
          <a:p>
            <a:pPr>
              <a:buFont typeface="Wingdings" pitchFamily="2" charset="2"/>
              <a:buNone/>
            </a:pPr>
            <a:r>
              <a:rPr lang="ru-RU" sz="1800" dirty="0">
                <a:solidFill>
                  <a:srgbClr val="FFFF00"/>
                </a:solidFill>
              </a:rPr>
              <a:t>    Программное обеспечение </a:t>
            </a:r>
            <a:r>
              <a:rPr lang="ru-RU" sz="2000" dirty="0">
                <a:solidFill>
                  <a:srgbClr val="FF0000"/>
                </a:solidFill>
              </a:rPr>
              <a:t>“</a:t>
            </a:r>
            <a:r>
              <a:rPr lang="ru-RU" sz="2000" dirty="0" err="1">
                <a:solidFill>
                  <a:srgbClr val="FF0000"/>
                </a:solidFill>
              </a:rPr>
              <a:t>InToch</a:t>
            </a:r>
            <a:r>
              <a:rPr lang="ru-RU" sz="2000" dirty="0">
                <a:solidFill>
                  <a:srgbClr val="FF0000"/>
                </a:solidFill>
              </a:rPr>
              <a:t>”</a:t>
            </a:r>
            <a:r>
              <a:rPr lang="ru-RU" sz="1800" dirty="0">
                <a:solidFill>
                  <a:srgbClr val="FFFF00"/>
                </a:solidFill>
              </a:rPr>
              <a:t> управления</a:t>
            </a:r>
          </a:p>
          <a:p>
            <a:pPr>
              <a:buFont typeface="Wingdings" pitchFamily="2" charset="2"/>
              <a:buNone/>
            </a:pPr>
            <a:r>
              <a:rPr lang="ru-RU" sz="1800" dirty="0">
                <a:solidFill>
                  <a:srgbClr val="FFFF00"/>
                </a:solidFill>
              </a:rPr>
              <a:t>    технологией МНЛЗ разработано фирмой </a:t>
            </a:r>
            <a:r>
              <a:rPr lang="ru-RU" sz="2000" dirty="0">
                <a:solidFill>
                  <a:srgbClr val="FFFF00"/>
                </a:solidFill>
              </a:rPr>
              <a:t>“</a:t>
            </a:r>
            <a:r>
              <a:rPr lang="ru-RU" sz="2000" dirty="0" err="1">
                <a:solidFill>
                  <a:srgbClr val="FFFF00"/>
                </a:solidFill>
              </a:rPr>
              <a:t>WonderWare</a:t>
            </a:r>
            <a:r>
              <a:rPr lang="ru-RU" sz="1800" dirty="0" smtClean="0">
                <a:solidFill>
                  <a:srgbClr val="FFFF00"/>
                </a:solidFill>
              </a:rPr>
              <a:t>”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На основе программного обеспечения разработан компьютерный</a:t>
            </a:r>
          </a:p>
          <a:p>
            <a:pPr>
              <a:lnSpc>
                <a:spcPct val="80000"/>
              </a:lnSpc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тренажер оператора МНЛЗ,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1800" dirty="0" smtClean="0">
                <a:solidFill>
                  <a:srgbClr val="FFFF00"/>
                </a:solidFill>
              </a:rPr>
              <a:t> который имитирует технологический процесс  в реальном режиме времени</a:t>
            </a:r>
          </a:p>
          <a:p>
            <a:pPr>
              <a:buFont typeface="Wingdings" pitchFamily="2" charset="2"/>
              <a:buNone/>
            </a:pPr>
            <a:endParaRPr lang="ru-RU" sz="1800" dirty="0">
              <a:solidFill>
                <a:srgbClr val="FFFF00"/>
              </a:solidFill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>
            <p:ph sz="half" idx="4294967295"/>
          </p:nvPr>
        </p:nvGraphicFramePr>
        <p:xfrm>
          <a:off x="5508625" y="1557338"/>
          <a:ext cx="3106738" cy="2287587"/>
        </p:xfrm>
        <a:graphic>
          <a:graphicData uri="http://schemas.openxmlformats.org/presentationml/2006/ole">
            <p:oleObj spid="_x0000_s261122" name="CorelDRAW" r:id="rId3" imgW="6316920" imgH="4650120" progId="">
              <p:embed/>
            </p:oleObj>
          </a:graphicData>
        </a:graphic>
      </p:graphicFrame>
      <p:pic>
        <p:nvPicPr>
          <p:cNvPr id="24580" name="Picture 4" descr="МНЛЗ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143380"/>
            <a:ext cx="3311525" cy="2484438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60350"/>
            <a:ext cx="8229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3-4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en-US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Практические работы по МДК  01.02 Управление технологическими процессами  производства стали и контроль за ними</a:t>
            </a:r>
            <a:endParaRPr lang="ru-RU" sz="16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столы кача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2174875"/>
            <a:ext cx="5568950" cy="4454525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85720" y="142853"/>
            <a:ext cx="82296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3-4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en-US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Практические работы по МДК  01.02 Управление технологическими процессами  производства стали и контроль за ними</a:t>
            </a:r>
            <a:r>
              <a:rPr lang="ru-RU" sz="16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(металлургия черных металлов)</a:t>
            </a:r>
            <a:endParaRPr lang="ru-RU" sz="16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 bwMode="auto">
          <a:xfrm>
            <a:off x="357158" y="1214422"/>
            <a:ext cx="8229600" cy="117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Стадия 1</a:t>
            </a:r>
            <a:br>
              <a:rPr kumimoji="0" lang="ru-RU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Подготовка к разливке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5214950"/>
            <a:ext cx="8229600" cy="1371600"/>
          </a:xfrm>
        </p:spPr>
        <p:txBody>
          <a:bodyPr/>
          <a:lstStyle/>
          <a:p>
            <a:r>
              <a:rPr lang="ru-RU" sz="3200" dirty="0">
                <a:solidFill>
                  <a:srgbClr val="FFFF00"/>
                </a:solidFill>
              </a:rPr>
              <a:t>Тест столов качания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8229600" cy="1371600"/>
          </a:xfrm>
        </p:spPr>
        <p:txBody>
          <a:bodyPr/>
          <a:lstStyle/>
          <a:p>
            <a:r>
              <a:rPr lang="ru-RU" sz="3200" dirty="0">
                <a:solidFill>
                  <a:srgbClr val="FFFF00"/>
                </a:solidFill>
              </a:rPr>
              <a:t>Заведение затравок</a:t>
            </a:r>
          </a:p>
        </p:txBody>
      </p:sp>
      <p:pic>
        <p:nvPicPr>
          <p:cNvPr id="44035" name="Picture 3" descr="за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060575"/>
            <a:ext cx="5832475" cy="4665663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8596" y="0"/>
            <a:ext cx="8229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3-4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en-US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Практические работы по МДК  01.02 Управление технологическими процессами  производства стали и контроль за ними</a:t>
            </a:r>
            <a:endParaRPr lang="ru-RU" sz="16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Общая компетенция для всех специальносте</a:t>
            </a:r>
            <a:r>
              <a:rPr lang="ru-RU" sz="3600" dirty="0" smtClean="0"/>
              <a:t>й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2000240"/>
            <a:ext cx="788709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ОК 04 Осуществлять поиск и использование </a:t>
            </a:r>
          </a:p>
          <a:p>
            <a:r>
              <a:rPr lang="ru-RU" dirty="0" smtClean="0"/>
              <a:t>информации, необходимой для эффективного</a:t>
            </a:r>
          </a:p>
          <a:p>
            <a:r>
              <a:rPr lang="ru-RU" dirty="0" smtClean="0"/>
              <a:t> использования профессиональных задач, </a:t>
            </a:r>
          </a:p>
          <a:p>
            <a:r>
              <a:rPr lang="ru-RU" dirty="0" smtClean="0"/>
              <a:t>профессионального и личностного развития</a:t>
            </a:r>
          </a:p>
          <a:p>
            <a:endParaRPr lang="ru-RU" dirty="0" smtClean="0"/>
          </a:p>
          <a:p>
            <a:r>
              <a:rPr lang="ru-RU" dirty="0" smtClean="0"/>
              <a:t>ОК 05 Использовать информационно-</a:t>
            </a:r>
          </a:p>
          <a:p>
            <a:r>
              <a:rPr lang="ru-RU" dirty="0" smtClean="0"/>
              <a:t>коммуникационные технологии </a:t>
            </a:r>
          </a:p>
          <a:p>
            <a:r>
              <a:rPr lang="ru-RU" dirty="0" smtClean="0"/>
              <a:t>в профессиональной деятельности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2420938"/>
            <a:ext cx="5400675" cy="43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8596" y="0"/>
            <a:ext cx="8229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3-4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en-US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Практические работы по МДК  01.02 Управление технологическими процессами  производства стали и контроль за ними</a:t>
            </a:r>
            <a:r>
              <a:rPr lang="ru-RU" sz="16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(металлургия черных металлов)</a:t>
            </a:r>
            <a:endParaRPr lang="ru-RU" sz="16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500174"/>
            <a:ext cx="8229600" cy="1371600"/>
          </a:xfrm>
        </p:spPr>
        <p:txBody>
          <a:bodyPr/>
          <a:lstStyle/>
          <a:p>
            <a:pPr algn="l"/>
            <a:r>
              <a:rPr lang="ru-RU" sz="2800" u="sng" dirty="0">
                <a:solidFill>
                  <a:srgbClr val="A50021"/>
                </a:solidFill>
              </a:rPr>
              <a:t>Стадия 2</a:t>
            </a:r>
            <a:br>
              <a:rPr lang="ru-RU" sz="2800" u="sng" dirty="0">
                <a:solidFill>
                  <a:srgbClr val="A50021"/>
                </a:solidFill>
              </a:rPr>
            </a:br>
            <a:r>
              <a:rPr lang="ru-RU" sz="2800" u="sng" dirty="0">
                <a:solidFill>
                  <a:srgbClr val="FFFF00"/>
                </a:solidFill>
              </a:rPr>
              <a:t>Имитация реальных действий на разливочной площадке</a:t>
            </a:r>
            <a:endParaRPr lang="ru-RU" sz="2800" u="sng" dirty="0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1371600"/>
          </a:xfrm>
        </p:spPr>
        <p:txBody>
          <a:bodyPr/>
          <a:lstStyle/>
          <a:p>
            <a:pPr algn="l"/>
            <a:r>
              <a:rPr lang="ru-RU" sz="3200" u="sng" dirty="0">
                <a:solidFill>
                  <a:srgbClr val="A50021"/>
                </a:solidFill>
              </a:rPr>
              <a:t>Стадия 3</a:t>
            </a:r>
            <a:br>
              <a:rPr lang="ru-RU" sz="3200" u="sng" dirty="0">
                <a:solidFill>
                  <a:srgbClr val="A50021"/>
                </a:solidFill>
              </a:rPr>
            </a:br>
            <a:r>
              <a:rPr lang="ru-RU" sz="3200" u="sng" dirty="0">
                <a:solidFill>
                  <a:srgbClr val="FFFF00"/>
                </a:solidFill>
              </a:rPr>
              <a:t>Процесс разливки на МНЛЗ</a:t>
            </a:r>
            <a:endParaRPr lang="ru-RU" sz="3200" u="sng" dirty="0">
              <a:solidFill>
                <a:srgbClr val="A50021"/>
              </a:solidFill>
            </a:endParaRPr>
          </a:p>
        </p:txBody>
      </p:sp>
      <p:pic>
        <p:nvPicPr>
          <p:cNvPr id="47107" name="Picture 3" descr="разли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363788"/>
            <a:ext cx="5327650" cy="4262437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00034" y="142852"/>
            <a:ext cx="8229600" cy="112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3-4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en-US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Практические работы по МДК  01.02 Управление технологическими процессами  производства стали и контроль за ними</a:t>
            </a:r>
            <a:r>
              <a:rPr lang="ru-RU" sz="16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(металлургия черных металлов)</a:t>
            </a:r>
            <a:endParaRPr lang="ru-RU" sz="16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81075"/>
            <a:ext cx="8229600" cy="1371600"/>
          </a:xfrm>
        </p:spPr>
        <p:txBody>
          <a:bodyPr/>
          <a:lstStyle/>
          <a:p>
            <a:r>
              <a:rPr lang="ru-RU" sz="3200">
                <a:solidFill>
                  <a:srgbClr val="FFFF00"/>
                </a:solidFill>
              </a:rPr>
              <a:t>Режим работы по каждому ручью</a:t>
            </a:r>
          </a:p>
        </p:txBody>
      </p:sp>
      <p:pic>
        <p:nvPicPr>
          <p:cNvPr id="48131" name="Picture 3" descr="1 руч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944688"/>
            <a:ext cx="5689600" cy="4549775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2910" y="0"/>
            <a:ext cx="8229600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3-4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en-US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Практические работы по МДК  01.02 Управление технологическими процессами  производства стали и контроль за ними</a:t>
            </a:r>
            <a:r>
              <a:rPr lang="ru-RU" sz="16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(металлургия черных металлов)</a:t>
            </a:r>
            <a:endParaRPr lang="ru-RU" sz="16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14348" y="285728"/>
            <a:ext cx="82296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4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3-4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</a:t>
            </a:r>
            <a:r>
              <a:rPr lang="en-US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Практические работы</a:t>
            </a:r>
          </a:p>
          <a:p>
            <a:pPr algn="ctr"/>
            <a:r>
              <a:rPr lang="ru-RU" sz="2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Специальность Программирование в компьютерных системах</a:t>
            </a:r>
            <a:endParaRPr lang="ru-RU" sz="1600" b="1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1" y="2000240"/>
            <a:ext cx="70723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Использование </a:t>
            </a:r>
          </a:p>
          <a:p>
            <a:r>
              <a:rPr lang="en-US" dirty="0" smtClean="0"/>
              <a:t>Web</a:t>
            </a:r>
            <a:r>
              <a:rPr lang="ru-RU" dirty="0" smtClean="0"/>
              <a:t>-технологий для создания сайтов;</a:t>
            </a:r>
          </a:p>
          <a:p>
            <a:r>
              <a:rPr lang="ru-RU" dirty="0" smtClean="0"/>
              <a:t>среды разработки ПО </a:t>
            </a:r>
            <a:r>
              <a:rPr lang="en-US" dirty="0" smtClean="0"/>
              <a:t>Visual Studio </a:t>
            </a:r>
            <a:r>
              <a:rPr lang="ru-RU" dirty="0" smtClean="0"/>
              <a:t>и </a:t>
            </a:r>
            <a:r>
              <a:rPr lang="en-US" dirty="0" smtClean="0"/>
              <a:t>Delphi</a:t>
            </a:r>
            <a:r>
              <a:rPr lang="ru-RU" dirty="0" smtClean="0"/>
              <a:t> для создания приложений и проектов;</a:t>
            </a:r>
          </a:p>
          <a:p>
            <a:r>
              <a:rPr lang="en-US" dirty="0" smtClean="0"/>
              <a:t>My</a:t>
            </a:r>
            <a:r>
              <a:rPr lang="ru-RU" dirty="0" smtClean="0"/>
              <a:t> </a:t>
            </a:r>
            <a:r>
              <a:rPr lang="en-US" dirty="0" smtClean="0"/>
              <a:t>SQL</a:t>
            </a:r>
            <a:r>
              <a:rPr lang="ru-RU" dirty="0" smtClean="0"/>
              <a:t> для работы с базами данных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557338"/>
            <a:ext cx="4643437" cy="3238500"/>
          </a:xfrm>
          <a:prstGeom prst="rect">
            <a:avLst/>
          </a:prstGeom>
          <a:noFill/>
        </p:spPr>
      </p:pic>
      <p:sp>
        <p:nvSpPr>
          <p:cNvPr id="247816" name="Text Box 8"/>
          <p:cNvSpPr txBox="1">
            <a:spLocks noChangeArrowheads="1"/>
          </p:cNvSpPr>
          <p:nvPr/>
        </p:nvSpPr>
        <p:spPr bwMode="auto">
          <a:xfrm>
            <a:off x="214282" y="1428736"/>
            <a:ext cx="42707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 i="1" dirty="0">
                <a:solidFill>
                  <a:srgbClr val="FF9900"/>
                </a:solidFill>
              </a:rPr>
              <a:t>Электронный учебник по дисциплине </a:t>
            </a:r>
            <a:endParaRPr lang="ru-RU" sz="1800" i="1" dirty="0" smtClean="0">
              <a:solidFill>
                <a:srgbClr val="FF9900"/>
              </a:solidFill>
            </a:endParaRPr>
          </a:p>
          <a:p>
            <a:r>
              <a:rPr lang="ru-RU" sz="1800" i="1" dirty="0" smtClean="0">
                <a:solidFill>
                  <a:srgbClr val="FF9900"/>
                </a:solidFill>
              </a:rPr>
              <a:t>«</a:t>
            </a:r>
            <a:r>
              <a:rPr lang="ru-RU" sz="1800" i="1" dirty="0">
                <a:solidFill>
                  <a:srgbClr val="FF9900"/>
                </a:solidFill>
              </a:rPr>
              <a:t>Гидропривод»</a:t>
            </a:r>
          </a:p>
        </p:txBody>
      </p:sp>
      <p:sp>
        <p:nvSpPr>
          <p:cNvPr id="247818" name="Text Box 10"/>
          <p:cNvSpPr txBox="1">
            <a:spLocks noChangeArrowheads="1"/>
          </p:cNvSpPr>
          <p:nvPr/>
        </p:nvSpPr>
        <p:spPr bwMode="auto">
          <a:xfrm>
            <a:off x="642910" y="142852"/>
            <a:ext cx="750397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3 - 4 </a:t>
            </a:r>
            <a:r>
              <a:rPr lang="ru-RU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курс </a:t>
            </a:r>
            <a:r>
              <a:rPr lang="ru-RU" sz="2000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Создание электронных учебников  </a:t>
            </a:r>
          </a:p>
          <a:p>
            <a:r>
              <a:rPr lang="ru-RU" sz="2000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дисциплинам и МДК</a:t>
            </a:r>
          </a:p>
          <a:p>
            <a:r>
              <a:rPr lang="ru-RU" sz="2000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Специальность Программирование в компьютерных системах</a:t>
            </a:r>
          </a:p>
          <a:p>
            <a:endParaRPr lang="ru-RU" i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03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3116"/>
            <a:ext cx="4348153" cy="224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31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618625"/>
            <a:ext cx="4157667" cy="323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623870"/>
          </a:xfrm>
        </p:spPr>
        <p:txBody>
          <a:bodyPr/>
          <a:lstStyle/>
          <a:p>
            <a:r>
              <a:rPr lang="ru-RU" sz="2400" dirty="0" smtClean="0"/>
              <a:t>Профессиональные компетенции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928670"/>
            <a:ext cx="75281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Обработка металлов давлением:</a:t>
            </a:r>
          </a:p>
          <a:p>
            <a:r>
              <a:rPr lang="ru-RU" sz="1800" dirty="0" smtClean="0"/>
              <a:t>ПК 2.2 Проверять исправность и оформлять техническую документацию на технологическое оборудование</a:t>
            </a:r>
          </a:p>
          <a:p>
            <a:r>
              <a:rPr lang="ru-RU" sz="1800" dirty="0" smtClean="0"/>
              <a:t>ПК 3.7 Осуществлять технологический процесс в плановом режиме, в том числе используя программное обеспечение, компьютерные и телекоммуникационные средства</a:t>
            </a:r>
          </a:p>
          <a:p>
            <a:r>
              <a:rPr lang="ru-RU" sz="1800" dirty="0" smtClean="0"/>
              <a:t>ПК 3.8 Оформлять техническую документацию технологического процесса </a:t>
            </a:r>
          </a:p>
          <a:p>
            <a:r>
              <a:rPr lang="ru-RU" sz="1800" dirty="0" smtClean="0"/>
              <a:t>ПК 4.5 Оформлять техническую документацию при отделке и контроле выпускаемой продукции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Металлургия черных металлов</a:t>
            </a:r>
          </a:p>
          <a:p>
            <a:r>
              <a:rPr lang="ru-RU" sz="1800" dirty="0" smtClean="0"/>
              <a:t>ПК 1.2 Использовать системы автоматического управления технологическим процессом</a:t>
            </a:r>
          </a:p>
          <a:p>
            <a:r>
              <a:rPr lang="ru-RU" sz="1800" dirty="0" smtClean="0"/>
              <a:t>ПК 3.3 Оформлять результаты экспериментальной и исследовательской деятельности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Коксохимическое производство </a:t>
            </a:r>
          </a:p>
          <a:p>
            <a:r>
              <a:rPr lang="ru-RU" sz="1800" dirty="0" smtClean="0"/>
              <a:t>ПК 3.3 Оформлять результаты экспериментальной и исследовательской деятельности</a:t>
            </a:r>
          </a:p>
          <a:p>
            <a:endParaRPr lang="ru-RU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066800" y="304801"/>
            <a:ext cx="7543800" cy="623870"/>
          </a:xfrm>
        </p:spPr>
        <p:txBody>
          <a:bodyPr/>
          <a:lstStyle/>
          <a:p>
            <a:r>
              <a:rPr lang="ru-RU" sz="2400" dirty="0" smtClean="0"/>
              <a:t>Профессиональные компетенции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1071546"/>
            <a:ext cx="75281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solidFill>
                  <a:srgbClr val="FF0000"/>
                </a:solidFill>
              </a:rPr>
              <a:t>Техническая эксплуатация гидравлических машин, гидроприводов и </a:t>
            </a:r>
            <a:r>
              <a:rPr lang="ru-RU" sz="1800" dirty="0" err="1" smtClean="0">
                <a:solidFill>
                  <a:srgbClr val="FF0000"/>
                </a:solidFill>
              </a:rPr>
              <a:t>гидропневмоавтоматики</a:t>
            </a:r>
            <a:r>
              <a:rPr lang="ru-RU" sz="18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1800" dirty="0" smtClean="0"/>
              <a:t>ПК 2.1 Участвовать в проектировании гидравлических и пневматических приводов по заданным условиям и разрабатывать принципиальные схемы</a:t>
            </a:r>
          </a:p>
          <a:p>
            <a:r>
              <a:rPr lang="ru-RU" sz="1800" dirty="0" smtClean="0"/>
              <a:t>ПК 2.2 Использовать прикладные программы при оформлении конструкторской и технологической документации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Монтаж и техническая эксплуатация промышленного оборудования</a:t>
            </a:r>
          </a:p>
          <a:p>
            <a:r>
              <a:rPr lang="ru-RU" sz="1800" dirty="0" smtClean="0"/>
              <a:t>ПК 1.5 Составлять документацию для проведения работ по монтажу и ремонту промышленного оборудования</a:t>
            </a:r>
          </a:p>
          <a:p>
            <a:r>
              <a:rPr lang="ru-RU" sz="1800" dirty="0" smtClean="0"/>
              <a:t>ПК 2.4 Составлять документацию для проведения работ по эксплуатации промышленного оборудования</a:t>
            </a:r>
          </a:p>
          <a:p>
            <a:r>
              <a:rPr lang="ru-RU" sz="1800" dirty="0">
                <a:solidFill>
                  <a:srgbClr val="FF0000"/>
                </a:solidFill>
              </a:rPr>
              <a:t>Техническая эксплуатация и обслуживание электрического и электромеханического оборудования</a:t>
            </a:r>
          </a:p>
          <a:p>
            <a:r>
              <a:rPr lang="ru-RU" sz="1800" dirty="0" smtClean="0"/>
              <a:t>ПК 1.4 Составлять отчетную документацию по техническому обслуживанию и ремонту электрического и электромеханического оборудования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Автоматизация технологических процессов и производств</a:t>
            </a:r>
          </a:p>
          <a:p>
            <a:r>
              <a:rPr lang="ru-RU" sz="1800" dirty="0" smtClean="0"/>
              <a:t>ПК 4.3 Составлять схемы специализированных узлов, блоков, устройств и систем автоматического управления</a:t>
            </a:r>
          </a:p>
          <a:p>
            <a:endParaRPr lang="ru-RU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42984"/>
          <a:ext cx="892971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pPr marL="549275" indent="-549275"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Для осуществления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компетентностного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подхода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>необходимо: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1036638"/>
          </a:xfrm>
        </p:spPr>
        <p:txBody>
          <a:bodyPr/>
          <a:lstStyle/>
          <a:p>
            <a:pPr algn="ctr"/>
            <a:r>
              <a:rPr lang="ru-RU" sz="2800" b="0" i="1" dirty="0">
                <a:solidFill>
                  <a:srgbClr val="FFFF00"/>
                </a:solidFill>
              </a:rPr>
              <a:t>Структура информатизации учебного     </a:t>
            </a:r>
            <a:r>
              <a:rPr lang="ru-RU" sz="2800" b="0" i="1" dirty="0" smtClean="0">
                <a:solidFill>
                  <a:srgbClr val="FFFF00"/>
                </a:solidFill>
              </a:rPr>
              <a:t>процесса</a:t>
            </a:r>
            <a:endParaRPr lang="ru-RU" sz="2800" b="0" i="1" dirty="0">
              <a:solidFill>
                <a:srgbClr val="FFFF0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397000"/>
          <a:ext cx="6548462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/>
          <p:cNvSpPr>
            <a:spLocks noGrp="1" noChangeArrowheads="1"/>
          </p:cNvSpPr>
          <p:nvPr>
            <p:ph type="title"/>
          </p:nvPr>
        </p:nvSpPr>
        <p:spPr>
          <a:xfrm>
            <a:off x="1042988" y="476250"/>
            <a:ext cx="7543800" cy="2151063"/>
          </a:xfrm>
        </p:spPr>
        <p:txBody>
          <a:bodyPr/>
          <a:lstStyle/>
          <a:p>
            <a:r>
              <a:rPr lang="ru-RU" sz="1400" i="1" dirty="0">
                <a:solidFill>
                  <a:srgbClr val="FFFF00"/>
                </a:solidFill>
              </a:rPr>
              <a:t/>
            </a:r>
            <a:br>
              <a:rPr lang="ru-RU" sz="1400" i="1" dirty="0">
                <a:solidFill>
                  <a:srgbClr val="FFFF00"/>
                </a:solidFill>
              </a:rPr>
            </a:br>
            <a:r>
              <a:rPr lang="ru-RU" sz="2800" b="0" i="1" dirty="0">
                <a:solidFill>
                  <a:srgbClr val="CC3300"/>
                </a:solidFill>
              </a:rPr>
              <a:t>1 курс</a:t>
            </a:r>
            <a:r>
              <a:rPr lang="ru-RU" sz="2800" b="0" i="1" dirty="0">
                <a:solidFill>
                  <a:srgbClr val="FFFF00"/>
                </a:solidFill>
              </a:rPr>
              <a:t> </a:t>
            </a:r>
            <a:r>
              <a:rPr lang="en-US" sz="2800" b="0" i="1" dirty="0">
                <a:solidFill>
                  <a:srgbClr val="FFFF00"/>
                </a:solidFill>
              </a:rPr>
              <a:t>   </a:t>
            </a:r>
            <a:r>
              <a:rPr lang="ru-RU" sz="2800" b="0" i="1" dirty="0">
                <a:solidFill>
                  <a:srgbClr val="FF9900"/>
                </a:solidFill>
              </a:rPr>
              <a:t>Электронные учебники </a:t>
            </a:r>
            <a:br>
              <a:rPr lang="ru-RU" sz="2800" b="0" i="1" dirty="0">
                <a:solidFill>
                  <a:srgbClr val="FF9900"/>
                </a:solidFill>
              </a:rPr>
            </a:br>
            <a:r>
              <a:rPr lang="ru-RU" sz="2800" b="0" i="1" dirty="0">
                <a:solidFill>
                  <a:srgbClr val="FF9900"/>
                </a:solidFill>
              </a:rPr>
              <a:t>	     по предметам</a:t>
            </a:r>
            <a:br>
              <a:rPr lang="ru-RU" sz="2800" b="0" i="1" dirty="0">
                <a:solidFill>
                  <a:srgbClr val="FF9900"/>
                </a:solidFill>
              </a:rPr>
            </a:br>
            <a:r>
              <a:rPr lang="ru-RU" sz="3700" b="0" i="1" dirty="0">
                <a:solidFill>
                  <a:srgbClr val="FFFF00"/>
                </a:solidFill>
              </a:rPr>
              <a:t/>
            </a:r>
            <a:br>
              <a:rPr lang="ru-RU" sz="3700" b="0" i="1" dirty="0">
                <a:solidFill>
                  <a:srgbClr val="FFFF00"/>
                </a:solidFill>
              </a:rPr>
            </a:br>
            <a:endParaRPr lang="ru-RU" sz="3700" b="0" i="1" dirty="0">
              <a:solidFill>
                <a:srgbClr val="FFFF00"/>
              </a:solidFill>
            </a:endParaRPr>
          </a:p>
        </p:txBody>
      </p:sp>
      <p:sp>
        <p:nvSpPr>
          <p:cNvPr id="19866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042988" y="2781300"/>
            <a:ext cx="7543800" cy="3746500"/>
          </a:xfrm>
        </p:spPr>
        <p:txBody>
          <a:bodyPr/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ru-RU" dirty="0" smtClean="0">
                <a:solidFill>
                  <a:schemeClr val="folHlink"/>
                </a:solidFill>
              </a:rPr>
              <a:t>Химия</a:t>
            </a:r>
            <a:endParaRPr lang="ru-RU" dirty="0">
              <a:solidFill>
                <a:schemeClr val="folHlink"/>
              </a:solidFill>
            </a:endParaRP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dirty="0" smtClean="0">
                <a:solidFill>
                  <a:schemeClr val="folHlink"/>
                </a:solidFill>
              </a:rPr>
              <a:t>Русский </a:t>
            </a:r>
            <a:r>
              <a:rPr lang="ru-RU" dirty="0">
                <a:solidFill>
                  <a:schemeClr val="folHlink"/>
                </a:solidFill>
              </a:rPr>
              <a:t>язык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dirty="0">
                <a:solidFill>
                  <a:schemeClr val="folHlink"/>
                </a:solidFill>
              </a:rPr>
              <a:t>История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dirty="0">
                <a:solidFill>
                  <a:schemeClr val="folHlink"/>
                </a:solidFill>
              </a:rPr>
              <a:t>Иностранные </a:t>
            </a:r>
            <a:endParaRPr lang="ru-RU" dirty="0" smtClean="0">
              <a:solidFill>
                <a:schemeClr val="folHlink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folHlink"/>
                </a:solidFill>
              </a:rPr>
              <a:t>языки</a:t>
            </a:r>
            <a:endParaRPr lang="ru-RU" dirty="0">
              <a:solidFill>
                <a:schemeClr val="folHlink"/>
              </a:solidFill>
            </a:endParaRPr>
          </a:p>
        </p:txBody>
      </p:sp>
      <p:pic>
        <p:nvPicPr>
          <p:cNvPr id="19866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571612"/>
            <a:ext cx="4400550" cy="39941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Of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14480" y="1857364"/>
            <a:ext cx="6242070" cy="4547624"/>
          </a:xfrm>
          <a:noFill/>
          <a:ln/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1116013" y="0"/>
            <a:ext cx="7848600" cy="1700213"/>
          </a:xfrm>
        </p:spPr>
        <p:txBody>
          <a:bodyPr/>
          <a:lstStyle/>
          <a:p>
            <a:r>
              <a:rPr lang="ru-RU" sz="2800" b="0" i="1" dirty="0" smtClean="0">
                <a:solidFill>
                  <a:srgbClr val="CC3300"/>
                </a:solidFill>
              </a:rPr>
              <a:t>1 </a:t>
            </a:r>
            <a:r>
              <a:rPr lang="ru-RU" sz="2800" b="0" i="1" dirty="0">
                <a:solidFill>
                  <a:srgbClr val="CC3300"/>
                </a:solidFill>
              </a:rPr>
              <a:t>курс</a:t>
            </a:r>
            <a:r>
              <a:rPr lang="ru-RU" sz="2800" b="0" i="1" dirty="0">
                <a:solidFill>
                  <a:srgbClr val="FFFF00"/>
                </a:solidFill>
              </a:rPr>
              <a:t>      </a:t>
            </a:r>
            <a:r>
              <a:rPr lang="ru-RU" sz="2800" b="0" i="1" dirty="0">
                <a:solidFill>
                  <a:schemeClr val="folHlink"/>
                </a:solidFill>
              </a:rPr>
              <a:t>Информатика</a:t>
            </a:r>
            <a:r>
              <a:rPr lang="en-US" sz="3700" b="0" i="1" dirty="0">
                <a:solidFill>
                  <a:srgbClr val="FFFF00"/>
                </a:solidFill>
              </a:rPr>
              <a:t> </a:t>
            </a:r>
            <a:r>
              <a:rPr lang="ru-RU" sz="3700" b="0" i="1" dirty="0">
                <a:solidFill>
                  <a:srgbClr val="FFFF00"/>
                </a:solidFill>
              </a:rPr>
              <a:t>  </a:t>
            </a:r>
            <a:r>
              <a:rPr lang="ru-RU" sz="3700" b="0" i="1" dirty="0" smtClean="0">
                <a:solidFill>
                  <a:srgbClr val="FFFF00"/>
                </a:solidFill>
              </a:rPr>
              <a:t/>
            </a:r>
            <a:br>
              <a:rPr lang="ru-RU" sz="3700" b="0" i="1" dirty="0" smtClean="0">
                <a:solidFill>
                  <a:srgbClr val="FFFF00"/>
                </a:solidFill>
              </a:rPr>
            </a:br>
            <a:r>
              <a:rPr lang="ru-RU" sz="2000" b="0" i="1" dirty="0" smtClean="0">
                <a:solidFill>
                  <a:srgbClr val="FF9900"/>
                </a:solidFill>
              </a:rPr>
              <a:t>Программирование </a:t>
            </a:r>
            <a:r>
              <a:rPr lang="ru-RU" sz="2000" b="0" i="1" dirty="0">
                <a:solidFill>
                  <a:srgbClr val="FF9900"/>
                </a:solidFill>
              </a:rPr>
              <a:t>на языке </a:t>
            </a:r>
            <a:r>
              <a:rPr lang="en-US" sz="2000" b="0" i="1" dirty="0">
                <a:solidFill>
                  <a:srgbClr val="FF9900"/>
                </a:solidFill>
              </a:rPr>
              <a:t>Pas</a:t>
            </a:r>
            <a:r>
              <a:rPr lang="ru-RU" sz="2000" b="0" i="1" dirty="0">
                <a:solidFill>
                  <a:srgbClr val="FF9900"/>
                </a:solidFill>
              </a:rPr>
              <a:t>с</a:t>
            </a:r>
            <a:r>
              <a:rPr lang="en-US" sz="2000" b="0" i="1" dirty="0">
                <a:solidFill>
                  <a:srgbClr val="FF9900"/>
                </a:solidFill>
              </a:rPr>
              <a:t>al</a:t>
            </a:r>
            <a:r>
              <a:rPr lang="ru-RU" sz="2000" b="0" i="1" dirty="0">
                <a:solidFill>
                  <a:srgbClr val="FF9900"/>
                </a:solidFill>
              </a:rPr>
              <a:t> </a:t>
            </a:r>
            <a:r>
              <a:rPr lang="ru-RU" sz="2000" b="0" i="1" dirty="0" smtClean="0">
                <a:solidFill>
                  <a:srgbClr val="FF9900"/>
                </a:solidFill>
              </a:rPr>
              <a:t>, </a:t>
            </a:r>
            <a:r>
              <a:rPr lang="en-US" sz="2000" b="0" i="1" dirty="0">
                <a:solidFill>
                  <a:srgbClr val="FF9900"/>
                </a:solidFill>
              </a:rPr>
              <a:t>MS Office</a:t>
            </a:r>
            <a:r>
              <a:rPr lang="ru-RU" sz="2000" b="0" i="1" dirty="0">
                <a:solidFill>
                  <a:srgbClr val="FF9900"/>
                </a:solidFill>
              </a:rPr>
              <a:t>  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124075" y="2349500"/>
            <a:ext cx="1724025" cy="519113"/>
          </a:xfrm>
          <a:prstGeom prst="rect">
            <a:avLst/>
          </a:prstGeom>
          <a:solidFill>
            <a:srgbClr val="FFFF00">
              <a:alpha val="39999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33CC"/>
                </a:solidFill>
                <a:latin typeface="Arial" charset="0"/>
              </a:rPr>
              <a:t>MS Word</a:t>
            </a:r>
            <a:endParaRPr lang="ru-RU" b="1">
              <a:solidFill>
                <a:srgbClr val="0033CC"/>
              </a:solidFill>
              <a:latin typeface="Arial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124075" y="4076700"/>
            <a:ext cx="1746250" cy="519113"/>
          </a:xfrm>
          <a:prstGeom prst="rect">
            <a:avLst/>
          </a:prstGeom>
          <a:solidFill>
            <a:srgbClr val="FFFF00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33CC"/>
                </a:solidFill>
                <a:latin typeface="Arial" charset="0"/>
              </a:rPr>
              <a:t>MS Excel</a:t>
            </a:r>
            <a:endParaRPr lang="ru-RU" b="1">
              <a:solidFill>
                <a:srgbClr val="0033CC"/>
              </a:solidFill>
              <a:latin typeface="Arial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148263" y="4005263"/>
            <a:ext cx="2065337" cy="519112"/>
          </a:xfrm>
          <a:prstGeom prst="rect">
            <a:avLst/>
          </a:prstGeom>
          <a:solidFill>
            <a:srgbClr val="FFFF00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33CC"/>
                </a:solidFill>
                <a:latin typeface="Arial" charset="0"/>
              </a:rPr>
              <a:t>MS Access</a:t>
            </a:r>
            <a:endParaRPr lang="ru-RU" b="1">
              <a:solidFill>
                <a:srgbClr val="0033CC"/>
              </a:solidFill>
              <a:latin typeface="Arial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076825" y="2276475"/>
            <a:ext cx="2238375" cy="519113"/>
          </a:xfrm>
          <a:prstGeom prst="rect">
            <a:avLst/>
          </a:prstGeom>
          <a:solidFill>
            <a:srgbClr val="FFFF00">
              <a:alpha val="39999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33CC"/>
                </a:solidFill>
                <a:latin typeface="Arial" charset="0"/>
              </a:rPr>
              <a:t>Power Point</a:t>
            </a:r>
            <a:endParaRPr lang="ru-RU" b="1">
              <a:solidFill>
                <a:srgbClr val="0033CC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3310</TotalTime>
  <Words>751</Words>
  <Application>Microsoft Office PowerPoint</Application>
  <PresentationFormat>Экран (4:3)</PresentationFormat>
  <Paragraphs>159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Сумерки</vt:lpstr>
      <vt:lpstr>CorelDRAW</vt:lpstr>
      <vt:lpstr>Слайд 1</vt:lpstr>
      <vt:lpstr>        Технические специальности  металлургического комплекса</vt:lpstr>
      <vt:lpstr>Общая компетенция для всех специальностей</vt:lpstr>
      <vt:lpstr>Профессиональные компетенции</vt:lpstr>
      <vt:lpstr>Профессиональные компетенции</vt:lpstr>
      <vt:lpstr> Для осуществления компетентностного подхода необходимо:  </vt:lpstr>
      <vt:lpstr>Структура информатизации учебного     процесса</vt:lpstr>
      <vt:lpstr> 1 курс    Электронные учебники        по предметам  </vt:lpstr>
      <vt:lpstr>1 курс      Информатика    Программирование на языке Pasсal , MS Office  </vt:lpstr>
      <vt:lpstr> 2 курс         Информатика  Знакомство с  программой КОМПАС, MS Visio </vt:lpstr>
      <vt:lpstr>  2 курс      Электротехника и электроника Программное обеспечение лаборатории Lucas Nulle</vt:lpstr>
      <vt:lpstr>2 курс       Инженерная графика Программа  САПР КОМПАС</vt:lpstr>
      <vt:lpstr>Слайд 13</vt:lpstr>
      <vt:lpstr>Слайд 14</vt:lpstr>
      <vt:lpstr>Слайд 15</vt:lpstr>
      <vt:lpstr>Слайд 16</vt:lpstr>
      <vt:lpstr>Слайд 17</vt:lpstr>
      <vt:lpstr>Слайд 18</vt:lpstr>
      <vt:lpstr>3 - 4 курс  Выполнение  курсового и дипломного проектов  Программы КОМПАС, Word, Excel, Visio , Power Point </vt:lpstr>
      <vt:lpstr>Слайд 20</vt:lpstr>
      <vt:lpstr>Слайд 21</vt:lpstr>
      <vt:lpstr>    </vt:lpstr>
      <vt:lpstr>Слайд 23</vt:lpstr>
      <vt:lpstr>Слайд 24</vt:lpstr>
      <vt:lpstr>Слайд 25</vt:lpstr>
      <vt:lpstr>Проверка расчетов в программе WinShaft  АРМ WinMachine</vt:lpstr>
      <vt:lpstr>Слайд 27</vt:lpstr>
      <vt:lpstr>Тест столов качания</vt:lpstr>
      <vt:lpstr>Заведение затравок</vt:lpstr>
      <vt:lpstr>Стадия 2 Имитация реальных действий на разливочной площадке</vt:lpstr>
      <vt:lpstr>Стадия 3 Процесс разливки на МНЛЗ</vt:lpstr>
      <vt:lpstr>Режим работы по каждому ручью</vt:lpstr>
      <vt:lpstr>Слайд 33</vt:lpstr>
      <vt:lpstr>Слайд 34</vt:lpstr>
    </vt:vector>
  </TitlesOfParts>
  <Company>ЧМК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53</cp:revision>
  <dcterms:created xsi:type="dcterms:W3CDTF">2004-10-11T03:42:37Z</dcterms:created>
  <dcterms:modified xsi:type="dcterms:W3CDTF">2015-04-28T09:02:07Z</dcterms:modified>
</cp:coreProperties>
</file>