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84" r:id="rId4"/>
    <p:sldId id="285" r:id="rId5"/>
    <p:sldId id="257" r:id="rId6"/>
    <p:sldId id="278" r:id="rId7"/>
    <p:sldId id="261" r:id="rId8"/>
    <p:sldId id="263" r:id="rId9"/>
    <p:sldId id="282" r:id="rId10"/>
    <p:sldId id="270" r:id="rId11"/>
    <p:sldId id="271" r:id="rId12"/>
    <p:sldId id="283" r:id="rId13"/>
    <p:sldId id="275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  <a:srgbClr val="CC99FF"/>
    <a:srgbClr val="6699FF"/>
    <a:srgbClr val="00CC66"/>
    <a:srgbClr val="ECF0FE"/>
    <a:srgbClr val="E8EDFE"/>
    <a:srgbClr val="E2E9FE"/>
    <a:srgbClr val="C4D1FC"/>
    <a:srgbClr val="BDDE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59" autoAdjust="0"/>
    <p:restoredTop sz="94660"/>
  </p:normalViewPr>
  <p:slideViewPr>
    <p:cSldViewPr>
      <p:cViewPr>
        <p:scale>
          <a:sx n="70" d="100"/>
          <a:sy n="70" d="100"/>
        </p:scale>
        <p:origin x="-1254" y="-8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3" name="Freeform 31"/>
          <p:cNvSpPr>
            <a:spLocks/>
          </p:cNvSpPr>
          <p:nvPr/>
        </p:nvSpPr>
        <p:spPr bwMode="gray">
          <a:xfrm>
            <a:off x="0" y="3481388"/>
            <a:ext cx="9155113" cy="3376612"/>
          </a:xfrm>
          <a:custGeom>
            <a:avLst/>
            <a:gdLst>
              <a:gd name="T0" fmla="*/ 0 w 5767"/>
              <a:gd name="T1" fmla="*/ 1760 h 2127"/>
              <a:gd name="T2" fmla="*/ 5767 w 5767"/>
              <a:gd name="T3" fmla="*/ 0 h 2127"/>
              <a:gd name="T4" fmla="*/ 5760 w 5767"/>
              <a:gd name="T5" fmla="*/ 2127 h 2127"/>
              <a:gd name="T6" fmla="*/ 0 w 5767"/>
              <a:gd name="T7" fmla="*/ 2127 h 2127"/>
              <a:gd name="T8" fmla="*/ 0 w 5767"/>
              <a:gd name="T9" fmla="*/ 1760 h 2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67" h="2127">
                <a:moveTo>
                  <a:pt x="0" y="1760"/>
                </a:moveTo>
                <a:lnTo>
                  <a:pt x="5767" y="0"/>
                </a:lnTo>
                <a:lnTo>
                  <a:pt x="5760" y="2127"/>
                </a:lnTo>
                <a:lnTo>
                  <a:pt x="0" y="2127"/>
                </a:lnTo>
                <a:lnTo>
                  <a:pt x="0" y="17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04" name="AutoShape 32" descr="06"/>
          <p:cNvSpPr>
            <a:spLocks noChangeArrowheads="1"/>
          </p:cNvSpPr>
          <p:nvPr/>
        </p:nvSpPr>
        <p:spPr bwMode="gray">
          <a:xfrm rot="-1015610">
            <a:off x="-141288" y="5310188"/>
            <a:ext cx="2541588" cy="573087"/>
          </a:xfrm>
          <a:prstGeom prst="parallelogram">
            <a:avLst>
              <a:gd name="adj" fmla="val 30059"/>
            </a:avLst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05" name="AutoShape 33" descr="05"/>
          <p:cNvSpPr>
            <a:spLocks noChangeArrowheads="1"/>
          </p:cNvSpPr>
          <p:nvPr/>
        </p:nvSpPr>
        <p:spPr bwMode="gray">
          <a:xfrm rot="-1015610">
            <a:off x="2154238" y="4610100"/>
            <a:ext cx="2546350" cy="573088"/>
          </a:xfrm>
          <a:prstGeom prst="parallelogram">
            <a:avLst>
              <a:gd name="adj" fmla="val 30115"/>
            </a:avLst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06" name="AutoShape 34" descr="03"/>
          <p:cNvSpPr>
            <a:spLocks noChangeArrowheads="1"/>
          </p:cNvSpPr>
          <p:nvPr/>
        </p:nvSpPr>
        <p:spPr bwMode="gray">
          <a:xfrm rot="-1015610">
            <a:off x="4448175" y="3908425"/>
            <a:ext cx="2552700" cy="573088"/>
          </a:xfrm>
          <a:prstGeom prst="parallelogram">
            <a:avLst>
              <a:gd name="adj" fmla="val 30190"/>
            </a:avLst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07" name="AutoShape 35" descr="02"/>
          <p:cNvSpPr>
            <a:spLocks noChangeArrowheads="1"/>
          </p:cNvSpPr>
          <p:nvPr/>
        </p:nvSpPr>
        <p:spPr bwMode="gray">
          <a:xfrm rot="-1015610">
            <a:off x="6751638" y="3206750"/>
            <a:ext cx="2533650" cy="573088"/>
          </a:xfrm>
          <a:prstGeom prst="parallelogram">
            <a:avLst>
              <a:gd name="adj" fmla="val 29965"/>
            </a:avLst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457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 alt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3124200" y="6477000"/>
            <a:ext cx="2895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 alt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6553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fld id="{00634869-4482-4466-9F4A-2CF3AE14B29F}" type="slidenum">
              <a:rPr lang="en-US" altLang="ru-RU"/>
              <a:pPr/>
              <a:t>‹#›</a:t>
            </a:fld>
            <a:endParaRPr lang="en-US" altLang="ru-RU"/>
          </a:p>
        </p:txBody>
      </p:sp>
      <p:grpSp>
        <p:nvGrpSpPr>
          <p:cNvPr id="3088" name="Group 16"/>
          <p:cNvGrpSpPr>
            <a:grpSpLocks/>
          </p:cNvGrpSpPr>
          <p:nvPr/>
        </p:nvGrpSpPr>
        <p:grpSpPr bwMode="auto">
          <a:xfrm>
            <a:off x="4114800" y="5838825"/>
            <a:ext cx="1079500" cy="633413"/>
            <a:chOff x="2680" y="3678"/>
            <a:chExt cx="680" cy="399"/>
          </a:xfrm>
        </p:grpSpPr>
        <p:sp>
          <p:nvSpPr>
            <p:cNvPr id="3086" name="Text Box 14"/>
            <p:cNvSpPr txBox="1">
              <a:spLocks noChangeArrowheads="1"/>
            </p:cNvSpPr>
            <p:nvPr/>
          </p:nvSpPr>
          <p:spPr bwMode="white">
            <a:xfrm>
              <a:off x="2680" y="3789"/>
              <a:ext cx="68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ru-RU" sz="2400" b="1"/>
                <a:t>LOGO</a:t>
              </a:r>
            </a:p>
          </p:txBody>
        </p:sp>
        <p:sp>
          <p:nvSpPr>
            <p:cNvPr id="3087" name="AutoShape 15"/>
            <p:cNvSpPr>
              <a:spLocks noChangeArrowheads="1"/>
            </p:cNvSpPr>
            <p:nvPr/>
          </p:nvSpPr>
          <p:spPr bwMode="white">
            <a:xfrm rot="5400000">
              <a:off x="2928" y="3493"/>
              <a:ext cx="172" cy="542"/>
            </a:xfrm>
            <a:prstGeom prst="moon">
              <a:avLst>
                <a:gd name="adj" fmla="val 21208"/>
              </a:avLst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/>
              <a:endParaRPr lang="ru-RU" altLang="ru-RU">
                <a:solidFill>
                  <a:schemeClr val="tx2"/>
                </a:solidFill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457200" y="2133600"/>
            <a:ext cx="5475288" cy="381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371600"/>
            <a:ext cx="8077200" cy="682625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>
              <a:defRPr sz="4400">
                <a:solidFill>
                  <a:schemeClr val="accent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733100-F123-460D-9CF0-ABC3CD465CA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942818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0350" y="228600"/>
            <a:ext cx="2076450" cy="6019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228600"/>
            <a:ext cx="6076950" cy="6019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72D098-F4E7-43DC-9DAC-91E8782F6F7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7804809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381000" y="1295400"/>
            <a:ext cx="8305800" cy="495300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A9774F1D-6C52-4F94-8D68-1EDC0D76719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67983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1BF72F-78F1-4C9B-BBD6-C1E4C5E545C1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448110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36AD1D-8AA2-464B-90E6-4D991FAECC9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510826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076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10100" y="1295400"/>
            <a:ext cx="4076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377CEE-F143-4E8D-B316-A1BF11675EB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47488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E24F45-FE7D-44E2-80B6-9E61EFE91C3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714240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E36CD0-89D6-4AF7-950E-DF456DBEDC1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575156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6B548A-7C9D-4ABE-B5C3-D84243DEC27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14312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30DE2D-6BB8-4165-94FD-5C32D6C2457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663598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A83E36-890D-419B-8892-CB0641806CB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82644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20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9" name="Object 35"/>
          <p:cNvGraphicFramePr>
            <a:graphicFrameLocks noChangeAspect="1"/>
          </p:cNvGraphicFramePr>
          <p:nvPr/>
        </p:nvGraphicFramePr>
        <p:xfrm>
          <a:off x="0" y="0"/>
          <a:ext cx="91440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" name="Image" r:id="rId15" imgW="13003175" imgH="1612698" progId="Photoshop.Image.6">
                  <p:embed/>
                </p:oleObj>
              </mc:Choice>
              <mc:Fallback>
                <p:oleObj name="Image" r:id="rId15" imgW="13003175" imgH="1612698" progId="Photoshop.Image.6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60" name="Freeform 36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>
              <a:gd name="T0" fmla="*/ 1488 w 5760"/>
              <a:gd name="T1" fmla="*/ 0 h 4320"/>
              <a:gd name="T2" fmla="*/ 564 w 5760"/>
              <a:gd name="T3" fmla="*/ 617 h 4320"/>
              <a:gd name="T4" fmla="*/ 0 w 5760"/>
              <a:gd name="T5" fmla="*/ 1734 h 4320"/>
              <a:gd name="T6" fmla="*/ 0 w 5760"/>
              <a:gd name="T7" fmla="*/ 4320 h 4320"/>
              <a:gd name="T8" fmla="*/ 5760 w 5760"/>
              <a:gd name="T9" fmla="*/ 4320 h 4320"/>
              <a:gd name="T10" fmla="*/ 5760 w 5760"/>
              <a:gd name="T11" fmla="*/ 0 h 4320"/>
              <a:gd name="T12" fmla="*/ 1488 w 5760"/>
              <a:gd name="T13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061" name="Group 37"/>
          <p:cNvGrpSpPr>
            <a:grpSpLocks/>
          </p:cNvGrpSpPr>
          <p:nvPr/>
        </p:nvGrpSpPr>
        <p:grpSpPr bwMode="auto">
          <a:xfrm>
            <a:off x="0" y="914400"/>
            <a:ext cx="9144000" cy="350838"/>
            <a:chOff x="0" y="672"/>
            <a:chExt cx="5760" cy="221"/>
          </a:xfrm>
        </p:grpSpPr>
        <p:sp>
          <p:nvSpPr>
            <p:cNvPr id="1062" name="AutoShape 38" descr="06"/>
            <p:cNvSpPr>
              <a:spLocks noChangeArrowheads="1"/>
            </p:cNvSpPr>
            <p:nvPr userDrawn="1"/>
          </p:nvSpPr>
          <p:spPr bwMode="gray">
            <a:xfrm>
              <a:off x="0" y="674"/>
              <a:ext cx="1443" cy="219"/>
            </a:xfrm>
            <a:prstGeom prst="parallelogram">
              <a:avLst>
                <a:gd name="adj" fmla="val 0"/>
              </a:avLst>
            </a:prstGeom>
            <a:blipFill dpi="0" rotWithShape="1">
              <a:blip r:embed="rId17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3" name="AutoShape 39" descr="05"/>
            <p:cNvSpPr>
              <a:spLocks noChangeArrowheads="1"/>
            </p:cNvSpPr>
            <p:nvPr userDrawn="1"/>
          </p:nvSpPr>
          <p:spPr bwMode="gray">
            <a:xfrm>
              <a:off x="1434" y="674"/>
              <a:ext cx="1446" cy="219"/>
            </a:xfrm>
            <a:prstGeom prst="parallelogram">
              <a:avLst>
                <a:gd name="adj" fmla="val 0"/>
              </a:avLst>
            </a:prstGeom>
            <a:blipFill dpi="0" rotWithShape="1">
              <a:blip r:embed="rId18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4" name="AutoShape 40" descr="03"/>
            <p:cNvSpPr>
              <a:spLocks noChangeArrowheads="1"/>
            </p:cNvSpPr>
            <p:nvPr userDrawn="1"/>
          </p:nvSpPr>
          <p:spPr bwMode="gray">
            <a:xfrm>
              <a:off x="2876" y="674"/>
              <a:ext cx="1449" cy="219"/>
            </a:xfrm>
            <a:prstGeom prst="parallelogram">
              <a:avLst>
                <a:gd name="adj" fmla="val 0"/>
              </a:avLst>
            </a:prstGeom>
            <a:blipFill dpi="0" rotWithShape="1">
              <a:blip r:embed="rId19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5" name="AutoShape 41" descr="02"/>
            <p:cNvSpPr>
              <a:spLocks noChangeArrowheads="1"/>
            </p:cNvSpPr>
            <p:nvPr userDrawn="1"/>
          </p:nvSpPr>
          <p:spPr bwMode="gray">
            <a:xfrm>
              <a:off x="4322" y="672"/>
              <a:ext cx="1438" cy="219"/>
            </a:xfrm>
            <a:prstGeom prst="parallelogram">
              <a:avLst>
                <a:gd name="adj" fmla="val 0"/>
              </a:avLst>
            </a:prstGeom>
            <a:blipFill dpi="0" rotWithShape="1">
              <a:blip r:embed="rId20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295400"/>
            <a:ext cx="83058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8B52306-F2D6-4718-9FAD-2BB66CA664BD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228600"/>
            <a:ext cx="8229600" cy="56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4746" y="0"/>
            <a:ext cx="9396536" cy="2232248"/>
          </a:xfrm>
        </p:spPr>
        <p:txBody>
          <a:bodyPr/>
          <a:lstStyle/>
          <a:p>
            <a:r>
              <a:rPr lang="ru-RU" altLang="ru-RU" sz="3200" i="1" dirty="0" smtClean="0">
                <a:solidFill>
                  <a:schemeClr val="tx2">
                    <a:lumMod val="50000"/>
                  </a:schemeClr>
                </a:solidFill>
              </a:rPr>
              <a:t>Разработка и создание </a:t>
            </a:r>
            <a:br>
              <a:rPr lang="ru-RU" altLang="ru-RU" sz="3200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altLang="ru-RU" sz="3200" i="1" dirty="0" smtClean="0">
                <a:solidFill>
                  <a:schemeClr val="tx2">
                    <a:lumMod val="50000"/>
                  </a:schemeClr>
                </a:solidFill>
              </a:rPr>
              <a:t>электронных учебных курсов. </a:t>
            </a:r>
            <a:br>
              <a:rPr lang="ru-RU" altLang="ru-RU" sz="3200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altLang="ru-RU" sz="3200" i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altLang="ru-RU" sz="3200" i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altLang="ru-RU" sz="3200" i="1" dirty="0" smtClean="0">
                <a:solidFill>
                  <a:schemeClr val="tx2">
                    <a:lumMod val="50000"/>
                  </a:schemeClr>
                </a:solidFill>
              </a:rPr>
              <a:t>Общие рекомендации.</a:t>
            </a:r>
            <a:endParaRPr lang="en-US" altLang="ru-RU" sz="3200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83768" y="6021288"/>
            <a:ext cx="6516216" cy="720080"/>
          </a:xfrm>
          <a:solidFill>
            <a:srgbClr val="6699FF"/>
          </a:solidFill>
        </p:spPr>
        <p:txBody>
          <a:bodyPr/>
          <a:lstStyle/>
          <a:p>
            <a:pPr algn="r">
              <a:lnSpc>
                <a:spcPct val="90000"/>
              </a:lnSpc>
            </a:pPr>
            <a:r>
              <a:rPr lang="ru-RU" altLang="ru-RU" sz="2000" b="1" i="1" dirty="0" smtClean="0"/>
              <a:t>Делягина </a:t>
            </a:r>
            <a:r>
              <a:rPr lang="ru-RU" altLang="ru-RU" sz="2000" b="1" i="1" dirty="0" smtClean="0"/>
              <a:t>И.В.,</a:t>
            </a:r>
          </a:p>
          <a:p>
            <a:pPr algn="r">
              <a:lnSpc>
                <a:spcPct val="90000"/>
              </a:lnSpc>
            </a:pPr>
            <a:r>
              <a:rPr lang="ru-RU" altLang="ru-RU" sz="2000" b="1" i="1" dirty="0" smtClean="0"/>
              <a:t>«Южно-Уральский </a:t>
            </a:r>
            <a:r>
              <a:rPr lang="ru-RU" altLang="ru-RU" sz="2000" b="1" i="1" dirty="0" smtClean="0"/>
              <a:t>многопрофильный колледж»</a:t>
            </a:r>
            <a:endParaRPr lang="en-US" alt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/>
              <a:t>Этапы внедрения</a:t>
            </a:r>
            <a:endParaRPr lang="en-US" altLang="ru-RU" dirty="0"/>
          </a:p>
        </p:txBody>
      </p:sp>
      <p:sp>
        <p:nvSpPr>
          <p:cNvPr id="54275" name="AutoShape 3"/>
          <p:cNvSpPr>
            <a:spLocks noChangeArrowheads="1"/>
          </p:cNvSpPr>
          <p:nvPr/>
        </p:nvSpPr>
        <p:spPr bwMode="gray">
          <a:xfrm>
            <a:off x="5306543" y="2743200"/>
            <a:ext cx="3369913" cy="2895600"/>
          </a:xfrm>
          <a:prstGeom prst="chevron">
            <a:avLst>
              <a:gd name="adj" fmla="val 16468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</a:gradFill>
          <a:ln w="38100">
            <a:solidFill>
              <a:srgbClr val="EAEAEA"/>
            </a:solidFill>
            <a:miter lim="800000"/>
            <a:headEnd/>
            <a:tailEnd/>
          </a:ln>
          <a:effectLst>
            <a:outerShdw dist="109250" dir="3267739" algn="ctr" rotWithShape="0">
              <a:srgbClr val="333333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endParaRPr lang="ru-RU"/>
          </a:p>
        </p:txBody>
      </p:sp>
      <p:sp>
        <p:nvSpPr>
          <p:cNvPr id="54276" name="AutoShape 4"/>
          <p:cNvSpPr>
            <a:spLocks noChangeArrowheads="1"/>
          </p:cNvSpPr>
          <p:nvPr/>
        </p:nvSpPr>
        <p:spPr bwMode="gray">
          <a:xfrm>
            <a:off x="2901752" y="2743200"/>
            <a:ext cx="3270448" cy="2895600"/>
          </a:xfrm>
          <a:prstGeom prst="chevron">
            <a:avLst>
              <a:gd name="adj" fmla="val 17842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38100">
            <a:solidFill>
              <a:srgbClr val="EAEAEA"/>
            </a:solidFill>
            <a:miter lim="800000"/>
            <a:headEnd/>
            <a:tailEnd/>
          </a:ln>
          <a:effectLst>
            <a:outerShdw dist="109250" dir="3267739" algn="ctr" rotWithShape="0">
              <a:srgbClr val="333333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endParaRPr lang="ru-RU"/>
          </a:p>
        </p:txBody>
      </p:sp>
      <p:sp>
        <p:nvSpPr>
          <p:cNvPr id="54277" name="AutoShape 5"/>
          <p:cNvSpPr>
            <a:spLocks noChangeArrowheads="1"/>
          </p:cNvSpPr>
          <p:nvPr/>
        </p:nvSpPr>
        <p:spPr bwMode="gray">
          <a:xfrm>
            <a:off x="539552" y="2743200"/>
            <a:ext cx="3270448" cy="2895600"/>
          </a:xfrm>
          <a:prstGeom prst="chevron">
            <a:avLst>
              <a:gd name="adj" fmla="val 17842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38100">
            <a:solidFill>
              <a:srgbClr val="EAEAEA"/>
            </a:solidFill>
            <a:miter lim="800000"/>
            <a:headEnd/>
            <a:tailEnd/>
          </a:ln>
          <a:effectLst>
            <a:outerShdw dist="109250" dir="3267739" algn="ctr" rotWithShape="0">
              <a:srgbClr val="333333">
                <a:alpha val="50000"/>
              </a:srgbClr>
            </a:outerShdw>
          </a:effectLst>
        </p:spPr>
        <p:txBody>
          <a:bodyPr wrap="square" anchor="ctr">
            <a:spAutoFit/>
          </a:bodyPr>
          <a:lstStyle/>
          <a:p>
            <a:endParaRPr lang="ru-RU" dirty="0"/>
          </a:p>
        </p:txBody>
      </p:sp>
      <p:sp>
        <p:nvSpPr>
          <p:cNvPr id="54278" name="AutoShape 6"/>
          <p:cNvSpPr>
            <a:spLocks noChangeArrowheads="1"/>
          </p:cNvSpPr>
          <p:nvPr/>
        </p:nvSpPr>
        <p:spPr bwMode="gray">
          <a:xfrm>
            <a:off x="860044" y="1905000"/>
            <a:ext cx="2264156" cy="5746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pPr algn="ctr" eaLnBrk="0" hangingPunct="0"/>
            <a:r>
              <a:rPr lang="en-US" altLang="ru-RU" sz="2000" b="1" dirty="0" smtClean="0">
                <a:solidFill>
                  <a:schemeClr val="bg1"/>
                </a:solidFill>
              </a:rPr>
              <a:t>1</a:t>
            </a:r>
            <a:endParaRPr lang="en-US" altLang="ru-RU" sz="2000" b="1" dirty="0">
              <a:solidFill>
                <a:schemeClr val="bg1"/>
              </a:solidFill>
            </a:endParaRPr>
          </a:p>
        </p:txBody>
      </p:sp>
      <p:sp>
        <p:nvSpPr>
          <p:cNvPr id="54279" name="AutoShape 7"/>
          <p:cNvSpPr>
            <a:spLocks noChangeArrowheads="1"/>
          </p:cNvSpPr>
          <p:nvPr/>
        </p:nvSpPr>
        <p:spPr bwMode="gray">
          <a:xfrm>
            <a:off x="3179382" y="1905000"/>
            <a:ext cx="2264156" cy="5746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pPr algn="ctr"/>
            <a:r>
              <a:rPr lang="en-US" altLang="ru-RU" sz="2000" b="1" dirty="0" smtClean="0">
                <a:solidFill>
                  <a:schemeClr val="bg1"/>
                </a:solidFill>
              </a:rPr>
              <a:t>2</a:t>
            </a:r>
            <a:endParaRPr lang="en-US" altLang="ru-RU" sz="2000" b="1" dirty="0">
              <a:solidFill>
                <a:schemeClr val="bg1"/>
              </a:solidFill>
            </a:endParaRPr>
          </a:p>
        </p:txBody>
      </p:sp>
      <p:sp>
        <p:nvSpPr>
          <p:cNvPr id="54280" name="AutoShape 8"/>
          <p:cNvSpPr>
            <a:spLocks noChangeArrowheads="1"/>
          </p:cNvSpPr>
          <p:nvPr/>
        </p:nvSpPr>
        <p:spPr bwMode="gray">
          <a:xfrm>
            <a:off x="5508244" y="1905000"/>
            <a:ext cx="2264156" cy="5746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pPr algn="ctr"/>
            <a:r>
              <a:rPr lang="en-US" altLang="ru-RU" sz="2000" b="1" dirty="0" smtClean="0">
                <a:solidFill>
                  <a:schemeClr val="bg1"/>
                </a:solidFill>
              </a:rPr>
              <a:t> </a:t>
            </a:r>
            <a:r>
              <a:rPr lang="en-US" altLang="ru-RU" sz="20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1" name="Rectangle 32"/>
          <p:cNvSpPr>
            <a:spLocks noChangeArrowheads="1"/>
          </p:cNvSpPr>
          <p:nvPr/>
        </p:nvSpPr>
        <p:spPr bwMode="auto">
          <a:xfrm>
            <a:off x="3579511" y="3775501"/>
            <a:ext cx="236064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 smtClean="0">
                <a:solidFill>
                  <a:schemeClr val="bg1"/>
                </a:solidFill>
              </a:rPr>
              <a:t>Разработка </a:t>
            </a:r>
          </a:p>
          <a:p>
            <a:pPr algn="ctr"/>
            <a:r>
              <a:rPr lang="ru-RU" altLang="ru-RU" sz="2400" b="1" dirty="0" err="1" smtClean="0">
                <a:solidFill>
                  <a:schemeClr val="bg1"/>
                </a:solidFill>
              </a:rPr>
              <a:t>репозитория</a:t>
            </a:r>
            <a:endParaRPr lang="en-US" altLang="ru-RU" sz="2400" b="1" dirty="0">
              <a:solidFill>
                <a:schemeClr val="bg1"/>
              </a:solidFill>
            </a:endParaRPr>
          </a:p>
        </p:txBody>
      </p:sp>
      <p:sp>
        <p:nvSpPr>
          <p:cNvPr id="12" name="Rectangle 32"/>
          <p:cNvSpPr>
            <a:spLocks noChangeArrowheads="1"/>
          </p:cNvSpPr>
          <p:nvPr/>
        </p:nvSpPr>
        <p:spPr bwMode="auto">
          <a:xfrm>
            <a:off x="878630" y="3068960"/>
            <a:ext cx="270203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 smtClean="0">
                <a:solidFill>
                  <a:schemeClr val="bg1"/>
                </a:solidFill>
              </a:rPr>
              <a:t>Квалификация</a:t>
            </a:r>
          </a:p>
          <a:p>
            <a:pPr algn="ctr"/>
            <a:r>
              <a:rPr lang="ru-RU" altLang="ru-RU" sz="2400" b="1" dirty="0" smtClean="0">
                <a:solidFill>
                  <a:schemeClr val="bg1"/>
                </a:solidFill>
              </a:rPr>
              <a:t> инструкторов</a:t>
            </a:r>
            <a:endParaRPr lang="en-US" altLang="ru-RU" sz="2400" b="1" dirty="0">
              <a:solidFill>
                <a:schemeClr val="bg1"/>
              </a:solidFill>
            </a:endParaRPr>
          </a:p>
        </p:txBody>
      </p:sp>
      <p:sp>
        <p:nvSpPr>
          <p:cNvPr id="14" name="Rectangle 32"/>
          <p:cNvSpPr>
            <a:spLocks noChangeArrowheads="1"/>
          </p:cNvSpPr>
          <p:nvPr/>
        </p:nvSpPr>
        <p:spPr bwMode="auto">
          <a:xfrm>
            <a:off x="5768625" y="4500020"/>
            <a:ext cx="2979839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 smtClean="0">
                <a:solidFill>
                  <a:schemeClr val="bg1"/>
                </a:solidFill>
              </a:rPr>
              <a:t>Педагогический </a:t>
            </a:r>
          </a:p>
          <a:p>
            <a:pPr algn="ctr"/>
            <a:r>
              <a:rPr lang="ru-RU" altLang="ru-RU" sz="2400" b="1" dirty="0" smtClean="0">
                <a:solidFill>
                  <a:schemeClr val="bg1"/>
                </a:solidFill>
              </a:rPr>
              <a:t>дизайн</a:t>
            </a:r>
          </a:p>
          <a:p>
            <a:pPr algn="ctr"/>
            <a:r>
              <a:rPr lang="ru-RU" altLang="ru-RU" sz="2400" b="1" dirty="0" smtClean="0">
                <a:solidFill>
                  <a:schemeClr val="bg1"/>
                </a:solidFill>
              </a:rPr>
              <a:t> ЭУК</a:t>
            </a:r>
            <a:endParaRPr lang="en-US" alt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/>
              <a:t>Рекомендации специалистов</a:t>
            </a:r>
            <a:endParaRPr lang="en-US" altLang="ru-RU" dirty="0"/>
          </a:p>
        </p:txBody>
      </p:sp>
      <p:sp>
        <p:nvSpPr>
          <p:cNvPr id="55300" name="AutoShape 4"/>
          <p:cNvSpPr>
            <a:spLocks noChangeArrowheads="1"/>
          </p:cNvSpPr>
          <p:nvPr/>
        </p:nvSpPr>
        <p:spPr bwMode="auto">
          <a:xfrm>
            <a:off x="4572000" y="3165173"/>
            <a:ext cx="3689810" cy="1008112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301" name="AutoShape 5"/>
          <p:cNvSpPr>
            <a:spLocks noChangeArrowheads="1"/>
          </p:cNvSpPr>
          <p:nvPr/>
        </p:nvSpPr>
        <p:spPr bwMode="auto">
          <a:xfrm>
            <a:off x="5652120" y="1556792"/>
            <a:ext cx="3285330" cy="1156320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5302" name="AutoShape 6"/>
          <p:cNvSpPr>
            <a:spLocks noChangeArrowheads="1"/>
          </p:cNvSpPr>
          <p:nvPr/>
        </p:nvSpPr>
        <p:spPr bwMode="auto">
          <a:xfrm>
            <a:off x="971599" y="3165173"/>
            <a:ext cx="3456384" cy="1008112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328" name="Rectangle 32"/>
          <p:cNvSpPr>
            <a:spLocks noChangeArrowheads="1"/>
          </p:cNvSpPr>
          <p:nvPr/>
        </p:nvSpPr>
        <p:spPr bwMode="auto">
          <a:xfrm>
            <a:off x="5824766" y="1781009"/>
            <a:ext cx="294003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Осторожней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>
                <a:solidFill>
                  <a:srgbClr val="002060"/>
                </a:solidFill>
              </a:rPr>
              <a:t>с </a:t>
            </a:r>
            <a:r>
              <a:rPr lang="ru-RU" sz="2000" b="1" dirty="0" smtClean="0">
                <a:solidFill>
                  <a:srgbClr val="002060"/>
                </a:solidFill>
              </a:rPr>
              <a:t>интерактивностью </a:t>
            </a:r>
            <a:endParaRPr lang="en-US" altLang="ru-RU" sz="2000" b="1" dirty="0">
              <a:solidFill>
                <a:srgbClr val="002060"/>
              </a:solidFill>
            </a:endParaRPr>
          </a:p>
        </p:txBody>
      </p:sp>
      <p:sp>
        <p:nvSpPr>
          <p:cNvPr id="40" name="Rectangle 32"/>
          <p:cNvSpPr>
            <a:spLocks noChangeArrowheads="1"/>
          </p:cNvSpPr>
          <p:nvPr/>
        </p:nvSpPr>
        <p:spPr bwMode="auto">
          <a:xfrm>
            <a:off x="1235672" y="3363089"/>
            <a:ext cx="292823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Встаньте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на </a:t>
            </a:r>
            <a:r>
              <a:rPr lang="ru-RU" sz="2000" b="1" dirty="0">
                <a:solidFill>
                  <a:srgbClr val="002060"/>
                </a:solidFill>
              </a:rPr>
              <a:t>место </a:t>
            </a:r>
            <a:r>
              <a:rPr lang="ru-RU" sz="2000" b="1" dirty="0" smtClean="0">
                <a:solidFill>
                  <a:srgbClr val="002060"/>
                </a:solidFill>
              </a:rPr>
              <a:t>учащегося  </a:t>
            </a:r>
            <a:endParaRPr lang="en-US" altLang="ru-RU" sz="2000" b="1" dirty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45105" y="3354328"/>
            <a:ext cx="35435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Творите в рамках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</a:rPr>
              <a:t> педагогического дизайна </a:t>
            </a:r>
          </a:p>
        </p:txBody>
      </p:sp>
      <p:sp>
        <p:nvSpPr>
          <p:cNvPr id="42" name="AutoShape 5"/>
          <p:cNvSpPr>
            <a:spLocks noChangeArrowheads="1"/>
          </p:cNvSpPr>
          <p:nvPr/>
        </p:nvSpPr>
        <p:spPr bwMode="auto">
          <a:xfrm>
            <a:off x="179512" y="1556792"/>
            <a:ext cx="3456384" cy="1156320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43" name="Rectangle 32"/>
          <p:cNvSpPr>
            <a:spLocks noChangeArrowheads="1"/>
          </p:cNvSpPr>
          <p:nvPr/>
        </p:nvSpPr>
        <p:spPr bwMode="auto">
          <a:xfrm>
            <a:off x="223884" y="1781009"/>
            <a:ext cx="336765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000" b="1" dirty="0" smtClean="0">
                <a:solidFill>
                  <a:srgbClr val="002060"/>
                </a:solidFill>
              </a:rPr>
              <a:t>Сценарий курса  </a:t>
            </a:r>
          </a:p>
          <a:p>
            <a:pPr algn="ctr"/>
            <a:r>
              <a:rPr lang="ru-RU" altLang="ru-RU" sz="2000" b="1" dirty="0" smtClean="0">
                <a:solidFill>
                  <a:srgbClr val="002060"/>
                </a:solidFill>
              </a:rPr>
              <a:t>не должен быть жестким</a:t>
            </a:r>
            <a:endParaRPr lang="en-US" altLang="ru-RU" sz="2000" b="1" dirty="0">
              <a:solidFill>
                <a:srgbClr val="002060"/>
              </a:solidFill>
            </a:endParaRPr>
          </a:p>
        </p:txBody>
      </p:sp>
      <p:sp>
        <p:nvSpPr>
          <p:cNvPr id="44" name="AutoShape 6"/>
          <p:cNvSpPr>
            <a:spLocks noChangeArrowheads="1"/>
          </p:cNvSpPr>
          <p:nvPr/>
        </p:nvSpPr>
        <p:spPr bwMode="auto">
          <a:xfrm>
            <a:off x="179512" y="4797152"/>
            <a:ext cx="8757938" cy="1440160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" name="Rectangle 32"/>
          <p:cNvSpPr>
            <a:spLocks noChangeArrowheads="1"/>
          </p:cNvSpPr>
          <p:nvPr/>
        </p:nvSpPr>
        <p:spPr bwMode="auto">
          <a:xfrm>
            <a:off x="228047" y="4725144"/>
            <a:ext cx="871356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«</a:t>
            </a:r>
            <a:r>
              <a:rPr lang="ru-RU" sz="2400" b="1" dirty="0">
                <a:solidFill>
                  <a:srgbClr val="002060"/>
                </a:solidFill>
              </a:rPr>
              <a:t>Если потребуется идти на какие-то жертвы, убедитесь, что все заинтересованные лица понимают и согласны с ними, прежде чем вы осуществите внедрение программы»</a:t>
            </a:r>
            <a:endParaRPr lang="en-US" alt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Формирование учебного портала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3969583"/>
              </p:ext>
            </p:extLst>
          </p:nvPr>
        </p:nvGraphicFramePr>
        <p:xfrm>
          <a:off x="107504" y="1268760"/>
          <a:ext cx="9036496" cy="55211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23785"/>
                <a:gridCol w="1012711"/>
              </a:tblGrid>
              <a:tr h="3295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</a:rPr>
                        <a:t>Возможности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71" marR="6971" marT="6971" marB="69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</a:rPr>
                        <a:t>Портал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71" marR="6971" marT="6971" marB="69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3295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Поддержка процесса дистанционного обучения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71" marR="6971" marT="6971" marB="69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effectLst/>
                        </a:rPr>
                        <a:t>+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71" marR="6971" marT="6971" marB="69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3295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effectLst/>
                        </a:rPr>
                        <a:t>Тестирование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71" marR="6971" marT="6971" marB="69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effectLst/>
                        </a:rPr>
                        <a:t>+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71" marR="6971" marT="6971" marB="69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3295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effectLst/>
                        </a:rPr>
                        <a:t>Общение (форумы, конференции)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71" marR="6971" marT="6971" marB="69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effectLst/>
                        </a:rPr>
                        <a:t>+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71" marR="6971" marT="6971" marB="69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400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Администрирование процесса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обучения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71" marR="6971" marT="6971" marB="69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effectLst/>
                        </a:rPr>
                        <a:t>+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71" marR="6971" marT="6971" marB="69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3980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Формирование учебных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программ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71" marR="6971" marT="6971" marB="69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effectLst/>
                        </a:rPr>
                        <a:t>+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71" marR="6971" marT="6971" marB="69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6450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Учебный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сайт 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с возможностью многопользовательского гибкого управления контентом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71" marR="6971" marT="6971" marB="69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+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71" marR="6971" marT="6971" marB="69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6435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Размещение дополнительных библиотек документов, связывание их с учебными материалами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71" marR="6971" marT="6971" marB="69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effectLst/>
                        </a:rPr>
                        <a:t>+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71" marR="6971" marT="6971" marB="69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424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Единый механизм поиска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знаний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71" marR="6971" marT="6971" marB="69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effectLst/>
                        </a:rPr>
                        <a:t>+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71" marR="6971" marT="6971" marB="69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400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Персонализация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effectLst/>
                        </a:rPr>
                        <a:t> обучения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71" marR="6971" marT="6971" marB="69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effectLst/>
                        </a:rPr>
                        <a:t>+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71" marR="6971" marT="6971" marB="69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6435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effectLst/>
                        </a:rPr>
                        <a:t>Единая база данных учебных модулей, позволяющая гибко формировать учебные программы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71" marR="6971" marT="6971" marB="69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effectLst/>
                        </a:rPr>
                        <a:t>+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71" marR="6971" marT="6971" marB="69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6435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Возможность оценки эффективности учебных программ (через связь с механизмом оценки и аттестации)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71" marR="6971" marT="6971" marB="69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+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971" marR="6971" marT="6971" marB="697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402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WordArt 3"/>
          <p:cNvSpPr>
            <a:spLocks noChangeArrowheads="1" noChangeShapeType="1" noTextEdit="1"/>
          </p:cNvSpPr>
          <p:nvPr/>
        </p:nvSpPr>
        <p:spPr bwMode="gray">
          <a:xfrm>
            <a:off x="762000" y="1371600"/>
            <a:ext cx="8130480" cy="762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5400" b="1" kern="10" dirty="0" smtClean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effectLst>
                  <a:outerShdw dist="71842" dir="2700000" algn="ctr" rotWithShape="0">
                    <a:schemeClr val="bg2">
                      <a:alpha val="50000"/>
                    </a:schemeClr>
                  </a:outerShdw>
                </a:effectLst>
                <a:latin typeface="Verdana"/>
                <a:ea typeface="Verdana"/>
                <a:cs typeface="Verdana"/>
              </a:rPr>
              <a:t>Спасибо за внимание</a:t>
            </a:r>
            <a:endParaRPr lang="ru-RU" sz="5400" b="1" kern="10" dirty="0">
              <a:ln w="19050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5400000" scaled="1"/>
              </a:gradFill>
              <a:effectLst>
                <a:outerShdw dist="71842" dir="2700000" algn="ctr" rotWithShape="0">
                  <a:schemeClr val="bg2">
                    <a:alpha val="50000"/>
                  </a:schemeClr>
                </a:outerShdw>
              </a:effectLst>
              <a:latin typeface="Verdana"/>
              <a:ea typeface="Verdana"/>
              <a:cs typeface="Verdana"/>
            </a:endParaRPr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black">
          <a:xfrm>
            <a:off x="838200" y="2286000"/>
            <a:ext cx="7086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1pPr>
            <a:lvl2pPr algn="ctr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defRPr sz="2800">
                <a:solidFill>
                  <a:schemeClr val="tx1"/>
                </a:solidFill>
                <a:latin typeface="Arial" charset="0"/>
              </a:defRPr>
            </a:lvl2pPr>
            <a:lvl3pPr algn="ctr">
              <a:spcBef>
                <a:spcPct val="20000"/>
              </a:spcBef>
              <a:buClr>
                <a:schemeClr val="tx1"/>
              </a:buClr>
              <a:defRPr sz="2400">
                <a:solidFill>
                  <a:schemeClr val="tx1"/>
                </a:solidFill>
                <a:latin typeface="Arial" charset="0"/>
              </a:defRPr>
            </a:lvl3pPr>
            <a:lvl4pPr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4pPr>
            <a:lvl5pPr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5pPr>
            <a:lvl6pPr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</a:pPr>
            <a:endParaRPr lang="en-US" alt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Управление  </a:t>
            </a:r>
            <a:r>
              <a:rPr lang="ru-RU" dirty="0">
                <a:solidFill>
                  <a:srgbClr val="002060"/>
                </a:solidFill>
              </a:rPr>
              <a:t>качеством </a:t>
            </a:r>
            <a:r>
              <a:rPr lang="ru-RU" dirty="0" smtClean="0">
                <a:solidFill>
                  <a:srgbClr val="002060"/>
                </a:solidFill>
              </a:rPr>
              <a:t> образования</a:t>
            </a:r>
            <a:endParaRPr lang="en-US" altLang="ru-RU" dirty="0">
              <a:solidFill>
                <a:srgbClr val="002060"/>
              </a:solidFill>
            </a:endParaRPr>
          </a:p>
        </p:txBody>
      </p:sp>
      <p:sp>
        <p:nvSpPr>
          <p:cNvPr id="43011" name="AutoShape 3"/>
          <p:cNvSpPr>
            <a:spLocks noChangeArrowheads="1"/>
          </p:cNvSpPr>
          <p:nvPr/>
        </p:nvSpPr>
        <p:spPr bwMode="auto">
          <a:xfrm>
            <a:off x="5562600" y="3276600"/>
            <a:ext cx="3329880" cy="2536924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9CCFF"/>
                    </a:gs>
                    <a:gs pos="100000">
                      <a:srgbClr val="99CCFF">
                        <a:gamma/>
                        <a:tint val="27451"/>
                        <a:invGamma/>
                      </a:srgbClr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ru-RU" altLang="ru-RU">
              <a:latin typeface="Verdana" pitchFamily="34" charset="0"/>
            </a:endParaRPr>
          </a:p>
        </p:txBody>
      </p:sp>
      <p:sp>
        <p:nvSpPr>
          <p:cNvPr id="43013" name="AutoShape 5"/>
          <p:cNvSpPr>
            <a:spLocks noChangeArrowheads="1"/>
          </p:cNvSpPr>
          <p:nvPr/>
        </p:nvSpPr>
        <p:spPr bwMode="auto">
          <a:xfrm>
            <a:off x="177421" y="3276600"/>
            <a:ext cx="3251579" cy="2536924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9CCFF"/>
                    </a:gs>
                    <a:gs pos="100000">
                      <a:srgbClr val="99CCFF">
                        <a:gamma/>
                        <a:tint val="27451"/>
                        <a:invGamma/>
                      </a:srgbClr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ru-RU" altLang="ru-RU">
              <a:latin typeface="Verdana" pitchFamily="34" charset="0"/>
            </a:endParaRP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123203" y="3944897"/>
            <a:ext cx="3251579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400" b="1" dirty="0" smtClean="0"/>
              <a:t>непосредственный контроль </a:t>
            </a:r>
            <a:r>
              <a:rPr lang="ru-RU" sz="2400" b="1" dirty="0"/>
              <a:t>знаний обучаемых</a:t>
            </a:r>
            <a:endParaRPr lang="en-US" altLang="ru-RU" sz="2400" b="1" dirty="0">
              <a:solidFill>
                <a:srgbClr val="000000"/>
              </a:solidFill>
            </a:endParaRPr>
          </a:p>
        </p:txBody>
      </p:sp>
      <p:sp>
        <p:nvSpPr>
          <p:cNvPr id="43016" name="Freeform 8"/>
          <p:cNvSpPr>
            <a:spLocks/>
          </p:cNvSpPr>
          <p:nvPr/>
        </p:nvSpPr>
        <p:spPr bwMode="gray">
          <a:xfrm>
            <a:off x="3222625" y="3179763"/>
            <a:ext cx="903288" cy="12414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17" name="AutoShape 9"/>
          <p:cNvSpPr>
            <a:spLocks noChangeAspect="1" noChangeArrowheads="1" noTextEdit="1"/>
          </p:cNvSpPr>
          <p:nvPr/>
        </p:nvSpPr>
        <p:spPr bwMode="gray">
          <a:xfrm flipH="1">
            <a:off x="4868863" y="3176588"/>
            <a:ext cx="90963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018" name="Freeform 10"/>
          <p:cNvSpPr>
            <a:spLocks/>
          </p:cNvSpPr>
          <p:nvPr/>
        </p:nvSpPr>
        <p:spPr bwMode="gray">
          <a:xfrm flipH="1">
            <a:off x="4875213" y="3179763"/>
            <a:ext cx="903287" cy="12414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43019" name="Group 11"/>
          <p:cNvGrpSpPr>
            <a:grpSpLocks/>
          </p:cNvGrpSpPr>
          <p:nvPr/>
        </p:nvGrpSpPr>
        <p:grpSpPr bwMode="auto">
          <a:xfrm>
            <a:off x="3048000" y="1552575"/>
            <a:ext cx="2998788" cy="1601788"/>
            <a:chOff x="1997" y="1314"/>
            <a:chExt cx="1889" cy="1009"/>
          </a:xfrm>
        </p:grpSpPr>
        <p:grpSp>
          <p:nvGrpSpPr>
            <p:cNvPr id="43020" name="Group 12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43021" name="Oval 13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3022" name="Oval 14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tint val="44314"/>
                      <a:invGamma/>
                    </a:schemeClr>
                  </a:gs>
                  <a:gs pos="100000">
                    <a:schemeClr val="folHlink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3023" name="Oval 15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3024" name="Oval 16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3025" name="Oval 17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43026" name="Oval 18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</p:grpSp>
      <p:sp>
        <p:nvSpPr>
          <p:cNvPr id="43027" name="Text Box 19"/>
          <p:cNvSpPr txBox="1">
            <a:spLocks noChangeArrowheads="1"/>
          </p:cNvSpPr>
          <p:nvPr/>
        </p:nvSpPr>
        <p:spPr bwMode="auto">
          <a:xfrm>
            <a:off x="3875508" y="1929366"/>
            <a:ext cx="137646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ru-RU" altLang="ru-RU" sz="2400" b="1" dirty="0" smtClean="0">
                <a:solidFill>
                  <a:srgbClr val="000000"/>
                </a:solidFill>
              </a:rPr>
              <a:t>Модель</a:t>
            </a:r>
            <a:endParaRPr lang="en-US" altLang="ru-RU" sz="1400" dirty="0">
              <a:solidFill>
                <a:srgbClr val="000000"/>
              </a:solidFill>
            </a:endParaRPr>
          </a:p>
        </p:txBody>
      </p:sp>
      <p:sp>
        <p:nvSpPr>
          <p:cNvPr id="43028" name="Text Box 20"/>
          <p:cNvSpPr txBox="1">
            <a:spLocks noChangeArrowheads="1"/>
          </p:cNvSpPr>
          <p:nvPr/>
        </p:nvSpPr>
        <p:spPr bwMode="auto">
          <a:xfrm>
            <a:off x="5578442" y="3800475"/>
            <a:ext cx="3315592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400" b="1" dirty="0"/>
              <a:t>к</a:t>
            </a:r>
            <a:r>
              <a:rPr lang="ru-RU" sz="2400" b="1" dirty="0" smtClean="0"/>
              <a:t>онтроль процессов </a:t>
            </a:r>
            <a:r>
              <a:rPr lang="ru-RU" sz="2400" b="1" dirty="0"/>
              <a:t>обучения</a:t>
            </a:r>
            <a:r>
              <a:rPr lang="ru-RU" sz="2400" b="1" dirty="0" smtClean="0"/>
              <a:t>, </a:t>
            </a:r>
            <a:r>
              <a:rPr lang="ru-RU" sz="2400" b="1" dirty="0"/>
              <a:t>организации и применяемых средств</a:t>
            </a:r>
            <a:endParaRPr lang="en-US" alt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>
                <a:solidFill>
                  <a:schemeClr val="tx1"/>
                </a:solidFill>
              </a:rPr>
              <a:t>Электронный учебный курс </a:t>
            </a:r>
            <a:endParaRPr lang="en-US" altLang="ru-RU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8892480" cy="5517232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b="1" i="1" dirty="0" smtClean="0"/>
              <a:t>-</a:t>
            </a:r>
            <a:r>
              <a:rPr lang="ru-RU" sz="2400" i="1" dirty="0" smtClean="0"/>
              <a:t> </a:t>
            </a:r>
            <a:r>
              <a:rPr lang="ru-RU" sz="2400" b="1" i="1" dirty="0" smtClean="0">
                <a:solidFill>
                  <a:schemeClr val="tx1"/>
                </a:solidFill>
              </a:rPr>
              <a:t>тематически </a:t>
            </a:r>
            <a:r>
              <a:rPr lang="ru-RU" sz="2400" b="1" i="1" dirty="0">
                <a:solidFill>
                  <a:schemeClr val="tx1"/>
                </a:solidFill>
              </a:rPr>
              <a:t>завершенный, структурированный учебный материал, </a:t>
            </a:r>
            <a:r>
              <a:rPr lang="ru-RU" sz="2400" i="1" dirty="0">
                <a:solidFill>
                  <a:schemeClr val="tx1"/>
                </a:solidFill>
              </a:rPr>
              <a:t>который доступен обучаемому через Интернет</a:t>
            </a:r>
            <a:r>
              <a:rPr lang="ru-RU" sz="2400" i="1" dirty="0" smtClean="0">
                <a:solidFill>
                  <a:schemeClr val="tx1"/>
                </a:solidFill>
              </a:rPr>
              <a:t>.</a:t>
            </a:r>
          </a:p>
          <a:p>
            <a:pPr algn="just">
              <a:buFontTx/>
              <a:buChar char="-"/>
            </a:pPr>
            <a:r>
              <a:rPr lang="ru-RU" sz="2400" b="1" i="1" dirty="0" smtClean="0">
                <a:solidFill>
                  <a:schemeClr val="tx1"/>
                </a:solidFill>
              </a:rPr>
              <a:t>образовательное</a:t>
            </a:r>
            <a:r>
              <a:rPr lang="ru-RU" sz="2400" b="1" i="1" dirty="0">
                <a:solidFill>
                  <a:schemeClr val="tx1"/>
                </a:solidFill>
              </a:rPr>
              <a:t> электронное издание или ресурс для поддержки учебного процесса </a:t>
            </a:r>
            <a:r>
              <a:rPr lang="ru-RU" sz="2400" b="1" i="1" dirty="0" smtClean="0">
                <a:solidFill>
                  <a:schemeClr val="tx1"/>
                </a:solidFill>
              </a:rPr>
              <a:t>в образовательных организациях, </a:t>
            </a:r>
            <a:r>
              <a:rPr lang="ru-RU" sz="2400" b="1" i="1" dirty="0">
                <a:solidFill>
                  <a:schemeClr val="tx1"/>
                </a:solidFill>
              </a:rPr>
              <a:t>а также для самообразования в рамках учебных </a:t>
            </a:r>
            <a:r>
              <a:rPr lang="ru-RU" sz="2400" b="1" i="1" dirty="0" smtClean="0">
                <a:solidFill>
                  <a:schemeClr val="tx1"/>
                </a:solidFill>
              </a:rPr>
              <a:t>программ.</a:t>
            </a:r>
          </a:p>
          <a:p>
            <a:pPr algn="just">
              <a:buFontTx/>
              <a:buChar char="-"/>
            </a:pPr>
            <a:r>
              <a:rPr lang="ru-RU" sz="2400" b="1" i="1" u="sng" dirty="0">
                <a:solidFill>
                  <a:schemeClr val="tx1"/>
                </a:solidFill>
              </a:rPr>
              <a:t>информационная система </a:t>
            </a:r>
            <a:r>
              <a:rPr lang="ru-RU" sz="2400" b="1" i="1" u="sng" dirty="0" smtClean="0">
                <a:solidFill>
                  <a:schemeClr val="tx1"/>
                </a:solidFill>
              </a:rPr>
              <a:t>комплексного </a:t>
            </a:r>
            <a:r>
              <a:rPr lang="ru-RU" sz="2400" b="1" i="1" u="sng" dirty="0">
                <a:solidFill>
                  <a:schemeClr val="tx1"/>
                </a:solidFill>
              </a:rPr>
              <a:t>назначения</a:t>
            </a:r>
            <a:r>
              <a:rPr lang="ru-RU" sz="2400" i="1" u="sng" dirty="0">
                <a:solidFill>
                  <a:schemeClr val="tx1"/>
                </a:solidFill>
              </a:rPr>
              <a:t>, </a:t>
            </a:r>
            <a:r>
              <a:rPr lang="ru-RU" sz="2400" b="1" i="1" u="sng" dirty="0">
                <a:solidFill>
                  <a:schemeClr val="tx1"/>
                </a:solidFill>
              </a:rPr>
              <a:t>обеспечивающая</a:t>
            </a:r>
            <a:r>
              <a:rPr lang="ru-RU" sz="2400" i="1" u="sng" dirty="0">
                <a:solidFill>
                  <a:schemeClr val="tx1"/>
                </a:solidFill>
              </a:rPr>
              <a:t> посредством единой компьютерной программы, без обращения к бумажным носителям информации, </a:t>
            </a:r>
            <a:r>
              <a:rPr lang="ru-RU" sz="2400" b="1" i="1" u="sng" dirty="0">
                <a:solidFill>
                  <a:schemeClr val="tx1"/>
                </a:solidFill>
              </a:rPr>
              <a:t>реализацию дидактических возможностей средств ИКТ во всех звеньях дидактического цикла процесса обучения</a:t>
            </a:r>
            <a:endParaRPr lang="en-US" altLang="ru-RU" sz="2400" b="1" i="1" u="sng" dirty="0"/>
          </a:p>
        </p:txBody>
      </p:sp>
    </p:spTree>
    <p:extLst>
      <p:ext uri="{BB962C8B-B14F-4D97-AF65-F5344CB8AC3E}">
        <p14:creationId xmlns:p14="http://schemas.microsoft.com/office/powerpoint/2010/main" val="108336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586" y="188640"/>
            <a:ext cx="9069413" cy="563563"/>
          </a:xfrm>
        </p:spPr>
        <p:txBody>
          <a:bodyPr/>
          <a:lstStyle/>
          <a:p>
            <a:r>
              <a:rPr lang="ru-RU" sz="2800" i="1" dirty="0" smtClean="0">
                <a:solidFill>
                  <a:srgbClr val="660033"/>
                </a:solidFill>
              </a:rPr>
              <a:t>Структура курса </a:t>
            </a:r>
            <a:r>
              <a:rPr lang="ru-RU" sz="2800" i="1" dirty="0">
                <a:solidFill>
                  <a:srgbClr val="660033"/>
                </a:solidFill>
              </a:rPr>
              <a:t>дистанционной поддержки </a:t>
            </a:r>
            <a:br>
              <a:rPr lang="ru-RU" sz="2800" i="1" dirty="0">
                <a:solidFill>
                  <a:srgbClr val="660033"/>
                </a:solidFill>
              </a:rPr>
            </a:br>
            <a:r>
              <a:rPr lang="ru-RU" sz="2800" i="1" dirty="0">
                <a:solidFill>
                  <a:srgbClr val="660033"/>
                </a:solidFill>
              </a:rPr>
              <a:t>процесса  обучения</a:t>
            </a:r>
            <a:endParaRPr lang="ru-RU" sz="2800" i="1" dirty="0"/>
          </a:p>
        </p:txBody>
      </p: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2277616" y="1524000"/>
            <a:ext cx="4495800" cy="4514850"/>
            <a:chOff x="1824" y="633"/>
            <a:chExt cx="2834" cy="2849"/>
          </a:xfrm>
        </p:grpSpPr>
        <p:sp>
          <p:nvSpPr>
            <p:cNvPr id="5" name="Puzzle3"/>
            <p:cNvSpPr>
              <a:spLocks noEditPoints="1" noChangeArrowheads="1"/>
            </p:cNvSpPr>
            <p:nvPr/>
          </p:nvSpPr>
          <p:spPr bwMode="gray">
            <a:xfrm>
              <a:off x="3204" y="633"/>
              <a:ext cx="1114" cy="1514"/>
            </a:xfrm>
            <a:custGeom>
              <a:avLst/>
              <a:gdLst>
                <a:gd name="T0" fmla="*/ 10391 w 21600"/>
                <a:gd name="T1" fmla="*/ 15806 h 21600"/>
                <a:gd name="T2" fmla="*/ 20551 w 21600"/>
                <a:gd name="T3" fmla="*/ 21088 h 21600"/>
                <a:gd name="T4" fmla="*/ 13180 w 21600"/>
                <a:gd name="T5" fmla="*/ 13801 h 21600"/>
                <a:gd name="T6" fmla="*/ 20551 w 21600"/>
                <a:gd name="T7" fmla="*/ 7025 h 21600"/>
                <a:gd name="T8" fmla="*/ 10500 w 21600"/>
                <a:gd name="T9" fmla="*/ 52 h 21600"/>
                <a:gd name="T10" fmla="*/ 692 w 21600"/>
                <a:gd name="T11" fmla="*/ 6802 h 21600"/>
                <a:gd name="T12" fmla="*/ 8064 w 21600"/>
                <a:gd name="T13" fmla="*/ 13526 h 21600"/>
                <a:gd name="T14" fmla="*/ 692 w 21600"/>
                <a:gd name="T15" fmla="*/ 21088 h 21600"/>
                <a:gd name="T16" fmla="*/ 2273 w 21600"/>
                <a:gd name="T17" fmla="*/ 7719 h 21600"/>
                <a:gd name="T18" fmla="*/ 19149 w 21600"/>
                <a:gd name="T19" fmla="*/ 202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gradFill rotWithShape="1">
              <a:gsLst>
                <a:gs pos="0">
                  <a:srgbClr val="FF6600">
                    <a:gamma/>
                    <a:tint val="63529"/>
                    <a:invGamma/>
                  </a:srgbClr>
                </a:gs>
                <a:gs pos="100000">
                  <a:srgbClr val="FF6600"/>
                </a:gs>
              </a:gsLst>
              <a:lin ang="5400000" scaled="1"/>
            </a:gradFill>
            <a:ln w="57150">
              <a:solidFill>
                <a:srgbClr val="FFFFFF"/>
              </a:solidFill>
              <a:miter lim="800000"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Puzzle2"/>
            <p:cNvSpPr>
              <a:spLocks noEditPoints="1" noChangeArrowheads="1"/>
            </p:cNvSpPr>
            <p:nvPr/>
          </p:nvSpPr>
          <p:spPr bwMode="gray">
            <a:xfrm>
              <a:off x="2880" y="1736"/>
              <a:ext cx="1778" cy="1379"/>
            </a:xfrm>
            <a:custGeom>
              <a:avLst/>
              <a:gdLst>
                <a:gd name="T0" fmla="*/ 11 w 21600"/>
                <a:gd name="T1" fmla="*/ 13386 h 21600"/>
                <a:gd name="T2" fmla="*/ 4202 w 21600"/>
                <a:gd name="T3" fmla="*/ 21161 h 21600"/>
                <a:gd name="T4" fmla="*/ 10400 w 21600"/>
                <a:gd name="T5" fmla="*/ 13909 h 21600"/>
                <a:gd name="T6" fmla="*/ 16821 w 21600"/>
                <a:gd name="T7" fmla="*/ 21190 h 21600"/>
                <a:gd name="T8" fmla="*/ 21600 w 21600"/>
                <a:gd name="T9" fmla="*/ 15083 h 21600"/>
                <a:gd name="T10" fmla="*/ 16889 w 21600"/>
                <a:gd name="T11" fmla="*/ 5739 h 21600"/>
                <a:gd name="T12" fmla="*/ 10800 w 21600"/>
                <a:gd name="T13" fmla="*/ 28 h 21600"/>
                <a:gd name="T14" fmla="*/ 4202 w 21600"/>
                <a:gd name="T15" fmla="*/ 5894 h 21600"/>
                <a:gd name="T16" fmla="*/ 5388 w 21600"/>
                <a:gd name="T17" fmla="*/ 6742 h 21600"/>
                <a:gd name="T18" fmla="*/ 16177 w 21600"/>
                <a:gd name="T19" fmla="*/ 2044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gradFill rotWithShape="1">
              <a:gsLst>
                <a:gs pos="0">
                  <a:srgbClr val="FFCC00">
                    <a:gamma/>
                    <a:tint val="45490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57150">
              <a:solidFill>
                <a:srgbClr val="FFFFFF"/>
              </a:solidFill>
              <a:miter lim="800000"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Puzzle4"/>
            <p:cNvSpPr>
              <a:spLocks noEditPoints="1" noChangeArrowheads="1"/>
            </p:cNvSpPr>
            <p:nvPr/>
          </p:nvSpPr>
          <p:spPr bwMode="gray">
            <a:xfrm>
              <a:off x="2192" y="1719"/>
              <a:ext cx="1072" cy="1763"/>
            </a:xfrm>
            <a:custGeom>
              <a:avLst/>
              <a:gdLst>
                <a:gd name="T0" fmla="*/ 8307 w 21600"/>
                <a:gd name="T1" fmla="*/ 11593 h 21600"/>
                <a:gd name="T2" fmla="*/ 453 w 21600"/>
                <a:gd name="T3" fmla="*/ 16938 h 21600"/>
                <a:gd name="T4" fmla="*/ 11500 w 21600"/>
                <a:gd name="T5" fmla="*/ 21600 h 21600"/>
                <a:gd name="T6" fmla="*/ 20920 w 21600"/>
                <a:gd name="T7" fmla="*/ 16751 h 21600"/>
                <a:gd name="T8" fmla="*/ 13972 w 21600"/>
                <a:gd name="T9" fmla="*/ 10888 h 21600"/>
                <a:gd name="T10" fmla="*/ 21033 w 21600"/>
                <a:gd name="T11" fmla="*/ 4716 h 21600"/>
                <a:gd name="T12" fmla="*/ 11102 w 21600"/>
                <a:gd name="T13" fmla="*/ 11 h 21600"/>
                <a:gd name="T14" fmla="*/ 453 w 21600"/>
                <a:gd name="T15" fmla="*/ 4716 h 21600"/>
                <a:gd name="T16" fmla="*/ 2076 w 21600"/>
                <a:gd name="T17" fmla="*/ 5664 h 21600"/>
                <a:gd name="T18" fmla="*/ 20203 w 21600"/>
                <a:gd name="T19" fmla="*/ 1598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gradFill rotWithShape="1">
              <a:gsLst>
                <a:gs pos="0">
                  <a:srgbClr val="20AE3E"/>
                </a:gs>
                <a:gs pos="100000">
                  <a:srgbClr val="20AE3E">
                    <a:gamma/>
                    <a:tint val="51373"/>
                    <a:invGamma/>
                  </a:srgbClr>
                </a:gs>
              </a:gsLst>
              <a:lin ang="18900000" scaled="1"/>
            </a:gradFill>
            <a:ln w="57150">
              <a:solidFill>
                <a:srgbClr val="FFFFFF"/>
              </a:solidFill>
              <a:miter lim="800000"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Puzzle1"/>
            <p:cNvSpPr>
              <a:spLocks noEditPoints="1" noChangeArrowheads="1"/>
            </p:cNvSpPr>
            <p:nvPr/>
          </p:nvSpPr>
          <p:spPr bwMode="gray">
            <a:xfrm>
              <a:off x="1824" y="1091"/>
              <a:ext cx="1800" cy="1051"/>
            </a:xfrm>
            <a:custGeom>
              <a:avLst/>
              <a:gdLst>
                <a:gd name="T0" fmla="*/ 16740 w 21600"/>
                <a:gd name="T1" fmla="*/ 21078 h 21600"/>
                <a:gd name="T2" fmla="*/ 16976 w 21600"/>
                <a:gd name="T3" fmla="*/ 521 h 21600"/>
                <a:gd name="T4" fmla="*/ 4725 w 21600"/>
                <a:gd name="T5" fmla="*/ 856 h 21600"/>
                <a:gd name="T6" fmla="*/ 5040 w 21600"/>
                <a:gd name="T7" fmla="*/ 21004 h 21600"/>
                <a:gd name="T8" fmla="*/ 10811 w 21600"/>
                <a:gd name="T9" fmla="*/ 12885 h 21600"/>
                <a:gd name="T10" fmla="*/ 10845 w 21600"/>
                <a:gd name="T11" fmla="*/ 8714 h 21600"/>
                <a:gd name="T12" fmla="*/ 21600 w 21600"/>
                <a:gd name="T13" fmla="*/ 10000 h 21600"/>
                <a:gd name="T14" fmla="*/ 56 w 21600"/>
                <a:gd name="T15" fmla="*/ 10000 h 21600"/>
                <a:gd name="T16" fmla="*/ 6086 w 21600"/>
                <a:gd name="T17" fmla="*/ 2569 h 21600"/>
                <a:gd name="T18" fmla="*/ 16132 w 21600"/>
                <a:gd name="T19" fmla="*/ 195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rgbClr val="33CC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57150">
              <a:solidFill>
                <a:srgbClr val="FFFFFF"/>
              </a:solidFill>
              <a:miter lim="800000"/>
              <a:headEnd/>
              <a:tailEnd/>
            </a:ln>
            <a:effectLst>
              <a:outerShdw dist="135003" dir="2471156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" name="Text Box 34"/>
          <p:cNvSpPr txBox="1">
            <a:spLocks noChangeArrowheads="1"/>
          </p:cNvSpPr>
          <p:nvPr/>
        </p:nvSpPr>
        <p:spPr bwMode="auto">
          <a:xfrm>
            <a:off x="6301107" y="3789040"/>
            <a:ext cx="352747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400" b="1" i="1" dirty="0"/>
              <a:t>дидактические </a:t>
            </a:r>
            <a:endParaRPr lang="ru-RU" sz="2400" b="1" i="1" dirty="0" smtClean="0"/>
          </a:p>
          <a:p>
            <a:r>
              <a:rPr lang="ru-RU" sz="2400" b="1" i="1" dirty="0" smtClean="0"/>
              <a:t>инструменты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10" name="Text Box 35"/>
          <p:cNvSpPr txBox="1">
            <a:spLocks noChangeArrowheads="1"/>
          </p:cNvSpPr>
          <p:nvPr/>
        </p:nvSpPr>
        <p:spPr bwMode="auto">
          <a:xfrm>
            <a:off x="-396552" y="3429000"/>
            <a:ext cx="331236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ru-RU" sz="2400" b="1" i="1" dirty="0"/>
              <a:t>образовательный контент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11" name="Text Box 36"/>
          <p:cNvSpPr txBox="1">
            <a:spLocks noChangeArrowheads="1"/>
          </p:cNvSpPr>
          <p:nvPr/>
        </p:nvSpPr>
        <p:spPr bwMode="auto">
          <a:xfrm>
            <a:off x="1633878" y="1524000"/>
            <a:ext cx="33496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ru-RU" sz="2400" b="1" i="1" dirty="0"/>
              <a:t>цели обучения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12" name="Text Box 37"/>
          <p:cNvSpPr txBox="1">
            <a:spLocks noChangeArrowheads="1"/>
          </p:cNvSpPr>
          <p:nvPr/>
        </p:nvSpPr>
        <p:spPr bwMode="auto">
          <a:xfrm>
            <a:off x="3983040" y="5838363"/>
            <a:ext cx="490944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400" b="1" i="1" dirty="0"/>
              <a:t>инструменты контроля и оценки </a:t>
            </a:r>
            <a:r>
              <a:rPr lang="ru-RU" sz="2400" b="1" i="1" dirty="0" err="1" smtClean="0"/>
              <a:t>обученности</a:t>
            </a:r>
            <a:endParaRPr lang="en-US" sz="24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69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 dirty="0" smtClean="0"/>
              <a:t>Функции электронного курса</a:t>
            </a:r>
            <a:endParaRPr lang="en-US" altLang="ru-RU" sz="2000" dirty="0">
              <a:solidFill>
                <a:schemeClr val="accent1"/>
              </a:solidFill>
            </a:endParaRPr>
          </a:p>
        </p:txBody>
      </p:sp>
      <p:grpSp>
        <p:nvGrpSpPr>
          <p:cNvPr id="40963" name="Group 3"/>
          <p:cNvGrpSpPr>
            <a:grpSpLocks/>
          </p:cNvGrpSpPr>
          <p:nvPr/>
        </p:nvGrpSpPr>
        <p:grpSpPr bwMode="auto">
          <a:xfrm>
            <a:off x="1146098" y="1290935"/>
            <a:ext cx="762000" cy="665163"/>
            <a:chOff x="1110" y="2656"/>
            <a:chExt cx="1549" cy="1351"/>
          </a:xfrm>
        </p:grpSpPr>
        <p:sp>
          <p:nvSpPr>
            <p:cNvPr id="40964" name="AutoShape 4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65" name="AutoShape 5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66" name="AutoShape 6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0967" name="Group 7"/>
          <p:cNvGrpSpPr>
            <a:grpSpLocks/>
          </p:cNvGrpSpPr>
          <p:nvPr/>
        </p:nvGrpSpPr>
        <p:grpSpPr bwMode="auto">
          <a:xfrm>
            <a:off x="1146098" y="2205335"/>
            <a:ext cx="762000" cy="665163"/>
            <a:chOff x="3174" y="2656"/>
            <a:chExt cx="1549" cy="1351"/>
          </a:xfrm>
        </p:grpSpPr>
        <p:sp>
          <p:nvSpPr>
            <p:cNvPr id="40968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69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70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0971" name="Line 11"/>
          <p:cNvSpPr>
            <a:spLocks noChangeShapeType="1"/>
          </p:cNvSpPr>
          <p:nvPr/>
        </p:nvSpPr>
        <p:spPr bwMode="auto">
          <a:xfrm>
            <a:off x="1755698" y="1900535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0972" name="Text Box 12"/>
          <p:cNvSpPr txBox="1">
            <a:spLocks noChangeArrowheads="1"/>
          </p:cNvSpPr>
          <p:nvPr/>
        </p:nvSpPr>
        <p:spPr bwMode="auto">
          <a:xfrm>
            <a:off x="1873074" y="1367135"/>
            <a:ext cx="670318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/>
              <a:t>Доставка учебных материалов </a:t>
            </a:r>
            <a:r>
              <a:rPr lang="ru-RU" sz="2400" b="1" dirty="0" smtClean="0"/>
              <a:t>учащемуся</a:t>
            </a:r>
            <a:endParaRPr lang="en-US" altLang="ru-RU" sz="2400" b="1" dirty="0"/>
          </a:p>
        </p:txBody>
      </p:sp>
      <p:sp>
        <p:nvSpPr>
          <p:cNvPr id="40973" name="Text Box 13"/>
          <p:cNvSpPr txBox="1">
            <a:spLocks noChangeArrowheads="1"/>
          </p:cNvSpPr>
          <p:nvPr/>
        </p:nvSpPr>
        <p:spPr bwMode="gray">
          <a:xfrm>
            <a:off x="1342948" y="1389360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ru-RU" sz="24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0974" name="Line 14"/>
          <p:cNvSpPr>
            <a:spLocks noChangeShapeType="1"/>
          </p:cNvSpPr>
          <p:nvPr/>
        </p:nvSpPr>
        <p:spPr bwMode="auto">
          <a:xfrm>
            <a:off x="1755698" y="2814935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0975" name="Text Box 15"/>
          <p:cNvSpPr txBox="1">
            <a:spLocks noChangeArrowheads="1"/>
          </p:cNvSpPr>
          <p:nvPr/>
        </p:nvSpPr>
        <p:spPr bwMode="auto">
          <a:xfrm>
            <a:off x="1945082" y="2281535"/>
            <a:ext cx="473136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 smtClean="0"/>
              <a:t>Тестирование «до» и «после»</a:t>
            </a:r>
            <a:endParaRPr lang="en-US" altLang="ru-RU" sz="2400" b="1" dirty="0"/>
          </a:p>
        </p:txBody>
      </p:sp>
      <p:sp>
        <p:nvSpPr>
          <p:cNvPr id="40976" name="Text Box 16"/>
          <p:cNvSpPr txBox="1">
            <a:spLocks noChangeArrowheads="1"/>
          </p:cNvSpPr>
          <p:nvPr/>
        </p:nvSpPr>
        <p:spPr bwMode="gray">
          <a:xfrm>
            <a:off x="1342948" y="2303760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ru-RU" sz="2400" b="1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40977" name="Group 17"/>
          <p:cNvGrpSpPr>
            <a:grpSpLocks/>
          </p:cNvGrpSpPr>
          <p:nvPr/>
        </p:nvGrpSpPr>
        <p:grpSpPr bwMode="auto">
          <a:xfrm>
            <a:off x="1146098" y="3097510"/>
            <a:ext cx="762000" cy="665163"/>
            <a:chOff x="1110" y="2656"/>
            <a:chExt cx="1549" cy="1351"/>
          </a:xfrm>
        </p:grpSpPr>
        <p:sp>
          <p:nvSpPr>
            <p:cNvPr id="40978" name="AutoShape 18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79" name="AutoShape 19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80" name="AutoShape 20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0981" name="Group 21"/>
          <p:cNvGrpSpPr>
            <a:grpSpLocks/>
          </p:cNvGrpSpPr>
          <p:nvPr/>
        </p:nvGrpSpPr>
        <p:grpSpPr bwMode="auto">
          <a:xfrm>
            <a:off x="1146098" y="4011910"/>
            <a:ext cx="762000" cy="665163"/>
            <a:chOff x="3174" y="2656"/>
            <a:chExt cx="1549" cy="1351"/>
          </a:xfrm>
        </p:grpSpPr>
        <p:sp>
          <p:nvSpPr>
            <p:cNvPr id="40982" name="AutoShape 22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83" name="AutoShape 23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984" name="AutoShape 24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0985" name="Line 25"/>
          <p:cNvSpPr>
            <a:spLocks noChangeShapeType="1"/>
          </p:cNvSpPr>
          <p:nvPr/>
        </p:nvSpPr>
        <p:spPr bwMode="auto">
          <a:xfrm>
            <a:off x="1755698" y="3707110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0986" name="Text Box 26"/>
          <p:cNvSpPr txBox="1">
            <a:spLocks noChangeArrowheads="1"/>
          </p:cNvSpPr>
          <p:nvPr/>
        </p:nvSpPr>
        <p:spPr bwMode="auto">
          <a:xfrm>
            <a:off x="1891307" y="3200672"/>
            <a:ext cx="460472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/>
              <a:t>Работа с группами учащихся</a:t>
            </a:r>
            <a:endParaRPr lang="en-US" altLang="ru-RU" sz="2400" b="1" dirty="0"/>
          </a:p>
        </p:txBody>
      </p:sp>
      <p:sp>
        <p:nvSpPr>
          <p:cNvPr id="40987" name="Text Box 27"/>
          <p:cNvSpPr txBox="1">
            <a:spLocks noChangeArrowheads="1"/>
          </p:cNvSpPr>
          <p:nvPr/>
        </p:nvSpPr>
        <p:spPr bwMode="gray">
          <a:xfrm>
            <a:off x="1342948" y="3195935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ru-RU" sz="2400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0988" name="Line 28"/>
          <p:cNvSpPr>
            <a:spLocks noChangeShapeType="1"/>
          </p:cNvSpPr>
          <p:nvPr/>
        </p:nvSpPr>
        <p:spPr bwMode="auto">
          <a:xfrm>
            <a:off x="1755698" y="4621510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0989" name="Text Box 29"/>
          <p:cNvSpPr txBox="1">
            <a:spLocks noChangeArrowheads="1"/>
          </p:cNvSpPr>
          <p:nvPr/>
        </p:nvSpPr>
        <p:spPr bwMode="auto">
          <a:xfrm>
            <a:off x="1908098" y="4101424"/>
            <a:ext cx="557819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/>
              <a:t>Контроль над процессом обучения</a:t>
            </a:r>
            <a:endParaRPr lang="en-US" altLang="ru-RU" sz="2400" b="1" dirty="0"/>
          </a:p>
        </p:txBody>
      </p:sp>
      <p:sp>
        <p:nvSpPr>
          <p:cNvPr id="40990" name="Text Box 30"/>
          <p:cNvSpPr txBox="1">
            <a:spLocks noChangeArrowheads="1"/>
          </p:cNvSpPr>
          <p:nvPr/>
        </p:nvSpPr>
        <p:spPr bwMode="gray">
          <a:xfrm>
            <a:off x="1342948" y="4110335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ru-RU" sz="2400" b="1">
                <a:solidFill>
                  <a:schemeClr val="bg1"/>
                </a:solidFill>
              </a:rPr>
              <a:t>4</a:t>
            </a:r>
          </a:p>
        </p:txBody>
      </p:sp>
      <p:grpSp>
        <p:nvGrpSpPr>
          <p:cNvPr id="33" name="Group 3"/>
          <p:cNvGrpSpPr>
            <a:grpSpLocks/>
          </p:cNvGrpSpPr>
          <p:nvPr/>
        </p:nvGrpSpPr>
        <p:grpSpPr bwMode="auto">
          <a:xfrm>
            <a:off x="1122385" y="4907359"/>
            <a:ext cx="762000" cy="665163"/>
            <a:chOff x="1110" y="2656"/>
            <a:chExt cx="1549" cy="1351"/>
          </a:xfrm>
        </p:grpSpPr>
        <p:sp>
          <p:nvSpPr>
            <p:cNvPr id="34" name="AutoShape 4"/>
            <p:cNvSpPr>
              <a:spLocks noChangeArrowheads="1"/>
            </p:cNvSpPr>
            <p:nvPr/>
          </p:nvSpPr>
          <p:spPr bwMode="gray">
            <a:xfrm>
              <a:off x="1123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AutoShape 5"/>
            <p:cNvSpPr>
              <a:spLocks noChangeArrowheads="1"/>
            </p:cNvSpPr>
            <p:nvPr/>
          </p:nvSpPr>
          <p:spPr bwMode="gray">
            <a:xfrm>
              <a:off x="1110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AutoShape 6"/>
            <p:cNvSpPr>
              <a:spLocks noChangeArrowheads="1"/>
            </p:cNvSpPr>
            <p:nvPr/>
          </p:nvSpPr>
          <p:spPr bwMode="gray">
            <a:xfrm>
              <a:off x="1200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7" name="Line 11"/>
          <p:cNvSpPr>
            <a:spLocks noChangeShapeType="1"/>
          </p:cNvSpPr>
          <p:nvPr/>
        </p:nvSpPr>
        <p:spPr bwMode="auto">
          <a:xfrm>
            <a:off x="1731985" y="5516959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" name="Text Box 12"/>
          <p:cNvSpPr txBox="1">
            <a:spLocks noChangeArrowheads="1"/>
          </p:cNvSpPr>
          <p:nvPr/>
        </p:nvSpPr>
        <p:spPr bwMode="auto">
          <a:xfrm>
            <a:off x="1849361" y="4983559"/>
            <a:ext cx="470648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/>
              <a:t>Общение между </a:t>
            </a:r>
            <a:r>
              <a:rPr lang="ru-RU" sz="2400" b="1" dirty="0" smtClean="0"/>
              <a:t>участниками</a:t>
            </a:r>
            <a:endParaRPr lang="en-US" altLang="ru-RU" sz="2400" b="1" dirty="0"/>
          </a:p>
        </p:txBody>
      </p:sp>
      <p:sp>
        <p:nvSpPr>
          <p:cNvPr id="39" name="Text Box 13"/>
          <p:cNvSpPr txBox="1">
            <a:spLocks noChangeArrowheads="1"/>
          </p:cNvSpPr>
          <p:nvPr/>
        </p:nvSpPr>
        <p:spPr bwMode="gray">
          <a:xfrm>
            <a:off x="1318148" y="5005784"/>
            <a:ext cx="3561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ru-RU" altLang="ru-RU" sz="2400" b="1" dirty="0" smtClean="0">
                <a:solidFill>
                  <a:schemeClr val="bg1"/>
                </a:solidFill>
              </a:rPr>
              <a:t>5</a:t>
            </a:r>
            <a:endParaRPr lang="en-US" altLang="ru-RU" sz="2400" b="1" dirty="0">
              <a:solidFill>
                <a:schemeClr val="bg1"/>
              </a:solidFill>
            </a:endParaRPr>
          </a:p>
        </p:txBody>
      </p:sp>
      <p:grpSp>
        <p:nvGrpSpPr>
          <p:cNvPr id="41" name="Group 7"/>
          <p:cNvGrpSpPr>
            <a:grpSpLocks/>
          </p:cNvGrpSpPr>
          <p:nvPr/>
        </p:nvGrpSpPr>
        <p:grpSpPr bwMode="auto">
          <a:xfrm>
            <a:off x="1109114" y="5728376"/>
            <a:ext cx="762000" cy="665163"/>
            <a:chOff x="3174" y="2656"/>
            <a:chExt cx="1549" cy="1351"/>
          </a:xfrm>
        </p:grpSpPr>
        <p:sp>
          <p:nvSpPr>
            <p:cNvPr id="42" name="AutoShape 8"/>
            <p:cNvSpPr>
              <a:spLocks noChangeArrowheads="1"/>
            </p:cNvSpPr>
            <p:nvPr/>
          </p:nvSpPr>
          <p:spPr bwMode="gray">
            <a:xfrm>
              <a:off x="3187" y="2679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0C0C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3" name="AutoShape 9"/>
            <p:cNvSpPr>
              <a:spLocks noChangeArrowheads="1"/>
            </p:cNvSpPr>
            <p:nvPr/>
          </p:nvSpPr>
          <p:spPr bwMode="gray">
            <a:xfrm>
              <a:off x="3174" y="2656"/>
              <a:ext cx="1536" cy="1328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4" name="AutoShape 10"/>
            <p:cNvSpPr>
              <a:spLocks noChangeArrowheads="1"/>
            </p:cNvSpPr>
            <p:nvPr/>
          </p:nvSpPr>
          <p:spPr bwMode="gray">
            <a:xfrm>
              <a:off x="3264" y="2736"/>
              <a:ext cx="1350" cy="1168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5" name="Line 14"/>
          <p:cNvSpPr>
            <a:spLocks noChangeShapeType="1"/>
          </p:cNvSpPr>
          <p:nvPr/>
        </p:nvSpPr>
        <p:spPr bwMode="auto">
          <a:xfrm>
            <a:off x="1718714" y="6337976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6" name="Text Box 15"/>
          <p:cNvSpPr txBox="1">
            <a:spLocks noChangeArrowheads="1"/>
          </p:cNvSpPr>
          <p:nvPr/>
        </p:nvSpPr>
        <p:spPr bwMode="auto">
          <a:xfrm>
            <a:off x="1908098" y="5804576"/>
            <a:ext cx="618400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/>
              <a:t>Автоматизация работы преподавателя</a:t>
            </a:r>
            <a:endParaRPr lang="en-US" altLang="ru-RU" sz="2400" b="1" dirty="0"/>
          </a:p>
        </p:txBody>
      </p:sp>
      <p:sp>
        <p:nvSpPr>
          <p:cNvPr id="47" name="Text Box 16"/>
          <p:cNvSpPr txBox="1">
            <a:spLocks noChangeArrowheads="1"/>
          </p:cNvSpPr>
          <p:nvPr/>
        </p:nvSpPr>
        <p:spPr bwMode="gray">
          <a:xfrm>
            <a:off x="1304877" y="5826801"/>
            <a:ext cx="3561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ru-RU" altLang="ru-RU" sz="2400" b="1" dirty="0" smtClean="0">
                <a:solidFill>
                  <a:schemeClr val="bg1"/>
                </a:solidFill>
              </a:rPr>
              <a:t>6</a:t>
            </a:r>
            <a:endParaRPr lang="en-US" alt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563" name="Group 3"/>
          <p:cNvGrpSpPr>
            <a:grpSpLocks/>
          </p:cNvGrpSpPr>
          <p:nvPr/>
        </p:nvGrpSpPr>
        <p:grpSpPr bwMode="auto">
          <a:xfrm>
            <a:off x="-12696" y="2079625"/>
            <a:ext cx="7840667" cy="3711575"/>
            <a:chOff x="-8" y="1310"/>
            <a:chExt cx="4939" cy="2338"/>
          </a:xfrm>
        </p:grpSpPr>
        <p:sp>
          <p:nvSpPr>
            <p:cNvPr id="66564" name="Oval 4"/>
            <p:cNvSpPr>
              <a:spLocks noChangeArrowheads="1"/>
            </p:cNvSpPr>
            <p:nvPr/>
          </p:nvSpPr>
          <p:spPr bwMode="gray">
            <a:xfrm>
              <a:off x="1347" y="2813"/>
              <a:ext cx="3504" cy="835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rgbClr val="F7F9F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lIns="92075" tIns="46038" rIns="92075" bIns="46038" anchor="ctr"/>
            <a:lstStyle/>
            <a:p>
              <a:endParaRPr lang="ru-RU"/>
            </a:p>
          </p:txBody>
        </p:sp>
        <p:sp>
          <p:nvSpPr>
            <p:cNvPr id="66565" name="Oval 5"/>
            <p:cNvSpPr>
              <a:spLocks noChangeArrowheads="1"/>
            </p:cNvSpPr>
            <p:nvPr/>
          </p:nvSpPr>
          <p:spPr bwMode="gray">
            <a:xfrm rot="-998297">
              <a:off x="890" y="1482"/>
              <a:ext cx="3630" cy="1900"/>
            </a:xfrm>
            <a:prstGeom prst="ellipse">
              <a:avLst/>
            </a:prstGeom>
            <a:gradFill rotWithShape="0">
              <a:gsLst>
                <a:gs pos="0">
                  <a:srgbClr val="808080"/>
                </a:gs>
                <a:gs pos="50000">
                  <a:srgbClr val="808080">
                    <a:gamma/>
                    <a:tint val="63529"/>
                    <a:invGamma/>
                  </a:srgbClr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566" name="Oval 6"/>
            <p:cNvSpPr>
              <a:spLocks noChangeArrowheads="1"/>
            </p:cNvSpPr>
            <p:nvPr/>
          </p:nvSpPr>
          <p:spPr bwMode="gray">
            <a:xfrm rot="-998297">
              <a:off x="926" y="1380"/>
              <a:ext cx="3504" cy="1841"/>
            </a:xfrm>
            <a:prstGeom prst="ellipse">
              <a:avLst/>
            </a:prstGeom>
            <a:gradFill rotWithShape="1">
              <a:gsLst>
                <a:gs pos="0">
                  <a:srgbClr val="2791BB"/>
                </a:gs>
                <a:gs pos="100000">
                  <a:srgbClr val="2791BB">
                    <a:gamma/>
                    <a:shade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567" name="Arc 7"/>
            <p:cNvSpPr>
              <a:spLocks/>
            </p:cNvSpPr>
            <p:nvPr/>
          </p:nvSpPr>
          <p:spPr bwMode="gray">
            <a:xfrm rot="-998297">
              <a:off x="2599" y="1310"/>
              <a:ext cx="1795" cy="1239"/>
            </a:xfrm>
            <a:custGeom>
              <a:avLst/>
              <a:gdLst>
                <a:gd name="G0" fmla="+- 0 0 0"/>
                <a:gd name="G1" fmla="+- 17105 0 0"/>
                <a:gd name="G2" fmla="+- 21600 0 0"/>
                <a:gd name="T0" fmla="*/ 13190 w 21600"/>
                <a:gd name="T1" fmla="*/ 0 h 29046"/>
                <a:gd name="T2" fmla="*/ 17999 w 21600"/>
                <a:gd name="T3" fmla="*/ 29046 h 29046"/>
                <a:gd name="T4" fmla="*/ 0 w 21600"/>
                <a:gd name="T5" fmla="*/ 17105 h 29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046" fill="none" extrusionOk="0">
                  <a:moveTo>
                    <a:pt x="13190" y="-1"/>
                  </a:moveTo>
                  <a:cubicBezTo>
                    <a:pt x="18493" y="4089"/>
                    <a:pt x="21600" y="10407"/>
                    <a:pt x="21600" y="17105"/>
                  </a:cubicBezTo>
                  <a:cubicBezTo>
                    <a:pt x="21600" y="21352"/>
                    <a:pt x="20347" y="25506"/>
                    <a:pt x="17999" y="29046"/>
                  </a:cubicBezTo>
                </a:path>
                <a:path w="21600" h="29046" stroke="0" extrusionOk="0">
                  <a:moveTo>
                    <a:pt x="13190" y="-1"/>
                  </a:moveTo>
                  <a:cubicBezTo>
                    <a:pt x="18493" y="4089"/>
                    <a:pt x="21600" y="10407"/>
                    <a:pt x="21600" y="17105"/>
                  </a:cubicBezTo>
                  <a:cubicBezTo>
                    <a:pt x="21600" y="21352"/>
                    <a:pt x="20347" y="25506"/>
                    <a:pt x="17999" y="29046"/>
                  </a:cubicBezTo>
                  <a:lnTo>
                    <a:pt x="0" y="17105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3529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569" name="Arc 9"/>
            <p:cNvSpPr>
              <a:spLocks/>
            </p:cNvSpPr>
            <p:nvPr/>
          </p:nvSpPr>
          <p:spPr bwMode="gray">
            <a:xfrm rot="-998297">
              <a:off x="1715" y="1339"/>
              <a:ext cx="2034" cy="893"/>
            </a:xfrm>
            <a:custGeom>
              <a:avLst/>
              <a:gdLst>
                <a:gd name="G0" fmla="+- 9843 0 0"/>
                <a:gd name="G1" fmla="+- 21600 0 0"/>
                <a:gd name="G2" fmla="+- 21600 0 0"/>
                <a:gd name="T0" fmla="*/ 0 w 24549"/>
                <a:gd name="T1" fmla="*/ 2373 h 21600"/>
                <a:gd name="T2" fmla="*/ 24549 w 24549"/>
                <a:gd name="T3" fmla="*/ 5780 h 21600"/>
                <a:gd name="T4" fmla="*/ 9843 w 24549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549" h="21600" fill="none" extrusionOk="0">
                  <a:moveTo>
                    <a:pt x="0" y="2373"/>
                  </a:moveTo>
                  <a:cubicBezTo>
                    <a:pt x="3046" y="813"/>
                    <a:pt x="6420" y="-1"/>
                    <a:pt x="9843" y="0"/>
                  </a:cubicBezTo>
                  <a:cubicBezTo>
                    <a:pt x="15299" y="0"/>
                    <a:pt x="20553" y="2064"/>
                    <a:pt x="24549" y="5779"/>
                  </a:cubicBezTo>
                </a:path>
                <a:path w="24549" h="21600" stroke="0" extrusionOk="0">
                  <a:moveTo>
                    <a:pt x="0" y="2373"/>
                  </a:moveTo>
                  <a:cubicBezTo>
                    <a:pt x="3046" y="813"/>
                    <a:pt x="6420" y="-1"/>
                    <a:pt x="9843" y="0"/>
                  </a:cubicBezTo>
                  <a:cubicBezTo>
                    <a:pt x="15299" y="0"/>
                    <a:pt x="20553" y="2064"/>
                    <a:pt x="24549" y="5779"/>
                  </a:cubicBezTo>
                  <a:lnTo>
                    <a:pt x="9843" y="2160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42353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570" name="Arc 10"/>
            <p:cNvSpPr>
              <a:spLocks/>
            </p:cNvSpPr>
            <p:nvPr/>
          </p:nvSpPr>
          <p:spPr bwMode="gray">
            <a:xfrm rot="20601703" flipH="1">
              <a:off x="864" y="1713"/>
              <a:ext cx="1796" cy="1302"/>
            </a:xfrm>
            <a:custGeom>
              <a:avLst/>
              <a:gdLst>
                <a:gd name="G0" fmla="+- 0 0 0"/>
                <a:gd name="G1" fmla="+- 19945 0 0"/>
                <a:gd name="G2" fmla="+- 21600 0 0"/>
                <a:gd name="T0" fmla="*/ 8292 w 21600"/>
                <a:gd name="T1" fmla="*/ 0 h 30468"/>
                <a:gd name="T2" fmla="*/ 18863 w 21600"/>
                <a:gd name="T3" fmla="*/ 30468 h 30468"/>
                <a:gd name="T4" fmla="*/ 0 w 21600"/>
                <a:gd name="T5" fmla="*/ 19945 h 30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0468" fill="none" extrusionOk="0">
                  <a:moveTo>
                    <a:pt x="8291" y="0"/>
                  </a:moveTo>
                  <a:cubicBezTo>
                    <a:pt x="16349" y="3349"/>
                    <a:pt x="21600" y="11218"/>
                    <a:pt x="21600" y="19945"/>
                  </a:cubicBezTo>
                  <a:cubicBezTo>
                    <a:pt x="21600" y="23628"/>
                    <a:pt x="20657" y="27251"/>
                    <a:pt x="18863" y="30468"/>
                  </a:cubicBezTo>
                </a:path>
                <a:path w="21600" h="30468" stroke="0" extrusionOk="0">
                  <a:moveTo>
                    <a:pt x="8291" y="0"/>
                  </a:moveTo>
                  <a:cubicBezTo>
                    <a:pt x="16349" y="3349"/>
                    <a:pt x="21600" y="11218"/>
                    <a:pt x="21600" y="19945"/>
                  </a:cubicBezTo>
                  <a:cubicBezTo>
                    <a:pt x="21600" y="23628"/>
                    <a:pt x="20657" y="27251"/>
                    <a:pt x="18863" y="30468"/>
                  </a:cubicBezTo>
                  <a:lnTo>
                    <a:pt x="0" y="19945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571" name="Oval 11"/>
            <p:cNvSpPr>
              <a:spLocks noChangeArrowheads="1"/>
            </p:cNvSpPr>
            <p:nvPr/>
          </p:nvSpPr>
          <p:spPr bwMode="gray">
            <a:xfrm rot="-998297">
              <a:off x="1846" y="1830"/>
              <a:ext cx="1698" cy="84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tint val="2431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572" name="Text Box 12"/>
            <p:cNvSpPr txBox="1">
              <a:spLocks noChangeArrowheads="1"/>
            </p:cNvSpPr>
            <p:nvPr/>
          </p:nvSpPr>
          <p:spPr bwMode="gray">
            <a:xfrm>
              <a:off x="-8" y="1570"/>
              <a:ext cx="1981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altLang="ru-RU" sz="2400" b="1" dirty="0"/>
                <a:t>Программно-</a:t>
              </a:r>
            </a:p>
            <a:p>
              <a:pPr algn="ctr" eaLnBrk="0" hangingPunct="0"/>
              <a:r>
                <a:rPr lang="ru-RU" altLang="ru-RU" sz="2400" b="1" dirty="0"/>
                <a:t>методический </a:t>
              </a:r>
              <a:r>
                <a:rPr lang="ru-RU" altLang="ru-RU" sz="2400" b="1" dirty="0"/>
                <a:t>бл</a:t>
              </a:r>
              <a:r>
                <a:rPr lang="ru-RU" altLang="ru-RU" sz="2400" b="1" dirty="0"/>
                <a:t>ок</a:t>
              </a:r>
              <a:endParaRPr lang="en-US" altLang="ru-RU" sz="2400" b="1" dirty="0"/>
            </a:p>
          </p:txBody>
        </p:sp>
        <p:sp>
          <p:nvSpPr>
            <p:cNvPr id="66573" name="Text Box 13"/>
            <p:cNvSpPr txBox="1">
              <a:spLocks noChangeArrowheads="1"/>
            </p:cNvSpPr>
            <p:nvPr/>
          </p:nvSpPr>
          <p:spPr bwMode="gray">
            <a:xfrm>
              <a:off x="2606" y="1490"/>
              <a:ext cx="11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endParaRPr lang="en-US" altLang="ru-RU" b="1" dirty="0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66576" name="Freeform 16"/>
            <p:cNvSpPr>
              <a:spLocks/>
            </p:cNvSpPr>
            <p:nvPr/>
          </p:nvSpPr>
          <p:spPr bwMode="gray">
            <a:xfrm>
              <a:off x="2768" y="2632"/>
              <a:ext cx="544" cy="680"/>
            </a:xfrm>
            <a:custGeom>
              <a:avLst/>
              <a:gdLst>
                <a:gd name="T0" fmla="*/ 0 w 544"/>
                <a:gd name="T1" fmla="*/ 16 h 680"/>
                <a:gd name="T2" fmla="*/ 256 w 544"/>
                <a:gd name="T3" fmla="*/ 528 h 680"/>
                <a:gd name="T4" fmla="*/ 264 w 544"/>
                <a:gd name="T5" fmla="*/ 680 h 680"/>
                <a:gd name="T6" fmla="*/ 448 w 544"/>
                <a:gd name="T7" fmla="*/ 624 h 680"/>
                <a:gd name="T8" fmla="*/ 544 w 544"/>
                <a:gd name="T9" fmla="*/ 576 h 680"/>
                <a:gd name="T10" fmla="*/ 112 w 544"/>
                <a:gd name="T11" fmla="*/ 0 h 680"/>
                <a:gd name="T12" fmla="*/ 0 w 544"/>
                <a:gd name="T13" fmla="*/ 16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4" h="680">
                  <a:moveTo>
                    <a:pt x="0" y="16"/>
                  </a:moveTo>
                  <a:lnTo>
                    <a:pt x="256" y="528"/>
                  </a:lnTo>
                  <a:lnTo>
                    <a:pt x="264" y="680"/>
                  </a:lnTo>
                  <a:lnTo>
                    <a:pt x="448" y="624"/>
                  </a:lnTo>
                  <a:lnTo>
                    <a:pt x="544" y="576"/>
                  </a:lnTo>
                  <a:lnTo>
                    <a:pt x="112" y="0"/>
                  </a:lnTo>
                  <a:lnTo>
                    <a:pt x="0" y="16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alpha val="19000"/>
                  </a:schemeClr>
                </a:gs>
                <a:gs pos="100000">
                  <a:schemeClr val="hlink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577" name="Freeform 17"/>
            <p:cNvSpPr>
              <a:spLocks/>
            </p:cNvSpPr>
            <p:nvPr/>
          </p:nvSpPr>
          <p:spPr bwMode="gray">
            <a:xfrm>
              <a:off x="3522" y="2159"/>
              <a:ext cx="1389" cy="1242"/>
            </a:xfrm>
            <a:custGeom>
              <a:avLst/>
              <a:gdLst>
                <a:gd name="T0" fmla="*/ 21 w 1117"/>
                <a:gd name="T1" fmla="*/ 888 h 1119"/>
                <a:gd name="T2" fmla="*/ 1117 w 1117"/>
                <a:gd name="T3" fmla="*/ 0 h 1119"/>
                <a:gd name="T4" fmla="*/ 1093 w 1117"/>
                <a:gd name="T5" fmla="*/ 256 h 1119"/>
                <a:gd name="T6" fmla="*/ 717 w 1117"/>
                <a:gd name="T7" fmla="*/ 704 h 1119"/>
                <a:gd name="T8" fmla="*/ 17 w 1117"/>
                <a:gd name="T9" fmla="*/ 1119 h 1119"/>
                <a:gd name="T10" fmla="*/ 21 w 1117"/>
                <a:gd name="T11" fmla="*/ 888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7" h="1119">
                  <a:moveTo>
                    <a:pt x="21" y="888"/>
                  </a:moveTo>
                  <a:lnTo>
                    <a:pt x="1117" y="0"/>
                  </a:lnTo>
                  <a:lnTo>
                    <a:pt x="1093" y="256"/>
                  </a:lnTo>
                  <a:cubicBezTo>
                    <a:pt x="1026" y="373"/>
                    <a:pt x="896" y="560"/>
                    <a:pt x="717" y="704"/>
                  </a:cubicBezTo>
                  <a:cubicBezTo>
                    <a:pt x="538" y="848"/>
                    <a:pt x="133" y="1088"/>
                    <a:pt x="17" y="1119"/>
                  </a:cubicBezTo>
                  <a:cubicBezTo>
                    <a:pt x="0" y="1037"/>
                    <a:pt x="21" y="888"/>
                    <a:pt x="21" y="88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>
                    <a:gamma/>
                    <a:tint val="72549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ru-RU"/>
            </a:p>
          </p:txBody>
        </p:sp>
        <p:sp>
          <p:nvSpPr>
            <p:cNvPr id="66578" name="Arc 18"/>
            <p:cNvSpPr>
              <a:spLocks/>
            </p:cNvSpPr>
            <p:nvPr/>
          </p:nvSpPr>
          <p:spPr bwMode="gray">
            <a:xfrm rot="20539205">
              <a:off x="2794" y="1757"/>
              <a:ext cx="2137" cy="1300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18016 w 18016"/>
                <a:gd name="T1" fmla="*/ 11915 h 21282"/>
                <a:gd name="T2" fmla="*/ 3695 w 18016"/>
                <a:gd name="T3" fmla="*/ 21282 h 21282"/>
                <a:gd name="T4" fmla="*/ 0 w 18016"/>
                <a:gd name="T5" fmla="*/ 0 h 2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016" h="21282" fill="none" extrusionOk="0">
                  <a:moveTo>
                    <a:pt x="18016" y="11915"/>
                  </a:moveTo>
                  <a:cubicBezTo>
                    <a:pt x="14735" y="16875"/>
                    <a:pt x="9554" y="20264"/>
                    <a:pt x="3694" y="21281"/>
                  </a:cubicBezTo>
                </a:path>
                <a:path w="18016" h="21282" stroke="0" extrusionOk="0">
                  <a:moveTo>
                    <a:pt x="18016" y="11915"/>
                  </a:moveTo>
                  <a:cubicBezTo>
                    <a:pt x="14735" y="16875"/>
                    <a:pt x="9554" y="20264"/>
                    <a:pt x="3694" y="21281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57647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579" name="Freeform 19"/>
            <p:cNvSpPr>
              <a:spLocks/>
            </p:cNvSpPr>
            <p:nvPr/>
          </p:nvSpPr>
          <p:spPr bwMode="gray">
            <a:xfrm>
              <a:off x="2829" y="2509"/>
              <a:ext cx="724" cy="917"/>
            </a:xfrm>
            <a:custGeom>
              <a:avLst/>
              <a:gdLst>
                <a:gd name="T0" fmla="*/ 582 w 582"/>
                <a:gd name="T1" fmla="*/ 572 h 826"/>
                <a:gd name="T2" fmla="*/ 562 w 582"/>
                <a:gd name="T3" fmla="*/ 826 h 826"/>
                <a:gd name="T4" fmla="*/ 0 w 582"/>
                <a:gd name="T5" fmla="*/ 42 h 826"/>
                <a:gd name="T6" fmla="*/ 90 w 582"/>
                <a:gd name="T7" fmla="*/ 0 h 826"/>
                <a:gd name="T8" fmla="*/ 582 w 582"/>
                <a:gd name="T9" fmla="*/ 572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2" h="826">
                  <a:moveTo>
                    <a:pt x="582" y="572"/>
                  </a:moveTo>
                  <a:lnTo>
                    <a:pt x="562" y="826"/>
                  </a:lnTo>
                  <a:lnTo>
                    <a:pt x="0" y="42"/>
                  </a:lnTo>
                  <a:lnTo>
                    <a:pt x="90" y="0"/>
                  </a:lnTo>
                  <a:lnTo>
                    <a:pt x="582" y="57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3529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ru-RU"/>
            </a:p>
          </p:txBody>
        </p:sp>
        <p:sp>
          <p:nvSpPr>
            <p:cNvPr id="66580" name="Oval 20"/>
            <p:cNvSpPr>
              <a:spLocks noChangeArrowheads="1"/>
            </p:cNvSpPr>
            <p:nvPr/>
          </p:nvSpPr>
          <p:spPr bwMode="gray">
            <a:xfrm rot="-998297">
              <a:off x="1910" y="1989"/>
              <a:ext cx="1629" cy="68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6582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dirty="0" smtClean="0"/>
              <a:t>Анатомия курса</a:t>
            </a:r>
            <a:endParaRPr lang="en-US" alt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638414" y="1340768"/>
            <a:ext cx="322973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/>
              <a:t>Учебно-</a:t>
            </a:r>
          </a:p>
          <a:p>
            <a:r>
              <a:rPr lang="ru-RU" sz="2400" b="1" dirty="0" smtClean="0"/>
              <a:t>методический </a:t>
            </a:r>
            <a:r>
              <a:rPr lang="ru-RU" sz="2400" b="1" dirty="0"/>
              <a:t>блок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44208" y="2391584"/>
            <a:ext cx="29180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Обучающий блок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5507940"/>
            <a:ext cx="38902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Вспомогательный блок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580112" y="4149080"/>
            <a:ext cx="3728841" cy="461665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/>
              <a:t>Блок интерактивности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/>
          <a:lstStyle/>
          <a:p>
            <a:r>
              <a:rPr lang="ru-RU" sz="2000" dirty="0" smtClean="0">
                <a:solidFill>
                  <a:srgbClr val="002060"/>
                </a:solidFill>
              </a:rPr>
              <a:t>эффективная схема </a:t>
            </a:r>
            <a:r>
              <a:rPr lang="ru-RU" sz="2000" dirty="0">
                <a:solidFill>
                  <a:srgbClr val="002060"/>
                </a:solidFill>
              </a:rPr>
              <a:t>создания конструктивного </a:t>
            </a:r>
            <a:r>
              <a:rPr lang="ru-RU" sz="2000" dirty="0" smtClean="0">
                <a:solidFill>
                  <a:srgbClr val="002060"/>
                </a:solidFill>
              </a:rPr>
              <a:t>взаимодействия на основе использования электронного курса</a:t>
            </a:r>
            <a:endParaRPr lang="en-US" altLang="ru-RU" sz="2000" dirty="0">
              <a:solidFill>
                <a:srgbClr val="002060"/>
              </a:solidFill>
            </a:endParaRPr>
          </a:p>
        </p:txBody>
      </p:sp>
      <p:sp>
        <p:nvSpPr>
          <p:cNvPr id="45059" name="AutoShape 3"/>
          <p:cNvSpPr>
            <a:spLocks noChangeArrowheads="1"/>
          </p:cNvSpPr>
          <p:nvPr/>
        </p:nvSpPr>
        <p:spPr bwMode="gray">
          <a:xfrm>
            <a:off x="2339752" y="3606552"/>
            <a:ext cx="4536504" cy="609600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060" name="AutoShape 4"/>
          <p:cNvSpPr>
            <a:spLocks noChangeArrowheads="1"/>
          </p:cNvSpPr>
          <p:nvPr/>
        </p:nvSpPr>
        <p:spPr bwMode="gray">
          <a:xfrm>
            <a:off x="2339752" y="3073152"/>
            <a:ext cx="4536504" cy="609600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061" name="AutoShape 5"/>
          <p:cNvSpPr>
            <a:spLocks noChangeArrowheads="1"/>
          </p:cNvSpPr>
          <p:nvPr/>
        </p:nvSpPr>
        <p:spPr bwMode="gray">
          <a:xfrm>
            <a:off x="2339752" y="2492896"/>
            <a:ext cx="4536504" cy="609600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gray">
          <a:xfrm>
            <a:off x="2753913" y="2669528"/>
            <a:ext cx="369848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2000" b="1" dirty="0" smtClean="0">
                <a:solidFill>
                  <a:schemeClr val="bg1"/>
                </a:solidFill>
              </a:rPr>
              <a:t>инструктор</a:t>
            </a:r>
            <a:endParaRPr lang="en-US" altLang="ru-RU" sz="2000" b="1" dirty="0">
              <a:solidFill>
                <a:schemeClr val="bg1"/>
              </a:solidFill>
            </a:endParaRP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gray">
          <a:xfrm>
            <a:off x="2528367" y="3215991"/>
            <a:ext cx="417304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2000" b="1" dirty="0" err="1" smtClean="0">
                <a:solidFill>
                  <a:schemeClr val="bg1"/>
                </a:solidFill>
              </a:rPr>
              <a:t>репозиторий</a:t>
            </a:r>
            <a:endParaRPr lang="en-US" altLang="ru-RU" sz="2000" b="1" dirty="0">
              <a:solidFill>
                <a:schemeClr val="bg1"/>
              </a:solidFill>
            </a:endParaRPr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gray">
          <a:xfrm>
            <a:off x="1759373" y="3789040"/>
            <a:ext cx="5791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2000" b="1" dirty="0">
                <a:solidFill>
                  <a:schemeClr val="bg1"/>
                </a:solidFill>
              </a:rPr>
              <a:t>с</a:t>
            </a:r>
            <a:r>
              <a:rPr lang="ru-RU" altLang="ru-RU" sz="2000" b="1" dirty="0" smtClean="0">
                <a:solidFill>
                  <a:schemeClr val="bg1"/>
                </a:solidFill>
              </a:rPr>
              <a:t>истема доставки</a:t>
            </a:r>
            <a:endParaRPr lang="en-US" altLang="ru-RU" sz="2000" b="1" dirty="0">
              <a:solidFill>
                <a:schemeClr val="bg1"/>
              </a:solidFill>
            </a:endParaRPr>
          </a:p>
        </p:txBody>
      </p:sp>
      <p:sp>
        <p:nvSpPr>
          <p:cNvPr id="45065" name="AutoShape 9"/>
          <p:cNvSpPr>
            <a:spLocks noChangeArrowheads="1"/>
          </p:cNvSpPr>
          <p:nvPr/>
        </p:nvSpPr>
        <p:spPr bwMode="gray">
          <a:xfrm rot="18952824">
            <a:off x="1544989" y="2127683"/>
            <a:ext cx="1185946" cy="597993"/>
          </a:xfrm>
          <a:prstGeom prst="leftArrow">
            <a:avLst>
              <a:gd name="adj1" fmla="val 65583"/>
              <a:gd name="adj2" fmla="val 65181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  <a:alpha val="1200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066" name="AutoShape 10"/>
          <p:cNvSpPr>
            <a:spLocks noChangeArrowheads="1"/>
          </p:cNvSpPr>
          <p:nvPr/>
        </p:nvSpPr>
        <p:spPr bwMode="auto">
          <a:xfrm>
            <a:off x="107504" y="1600201"/>
            <a:ext cx="1584176" cy="52578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48627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ru-RU" altLang="ru-RU">
              <a:latin typeface="Verdana" pitchFamily="34" charset="0"/>
            </a:endParaRPr>
          </a:p>
        </p:txBody>
      </p:sp>
      <p:sp>
        <p:nvSpPr>
          <p:cNvPr id="45067" name="Text Box 11"/>
          <p:cNvSpPr txBox="1">
            <a:spLocks noChangeArrowheads="1"/>
          </p:cNvSpPr>
          <p:nvPr/>
        </p:nvSpPr>
        <p:spPr bwMode="auto">
          <a:xfrm>
            <a:off x="281924" y="1600201"/>
            <a:ext cx="1415772" cy="5141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48627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wrap="square">
            <a:spAutoFit/>
          </a:bodyPr>
          <a:lstStyle/>
          <a:p>
            <a:pPr algn="ctr" eaLnBrk="0" hangingPunct="0"/>
            <a:r>
              <a:rPr lang="ru-RU" altLang="ru-RU" sz="2000" b="1" dirty="0" smtClean="0">
                <a:solidFill>
                  <a:srgbClr val="001D3A"/>
                </a:solidFill>
                <a:latin typeface="Verdana" pitchFamily="34" charset="0"/>
              </a:rPr>
              <a:t>Качество  подготовки обучающегося</a:t>
            </a:r>
          </a:p>
          <a:p>
            <a:pPr algn="ctr" eaLnBrk="0" hangingPunct="0"/>
            <a:endParaRPr lang="ru-RU" altLang="ru-RU" sz="2000" b="1" dirty="0" smtClean="0">
              <a:solidFill>
                <a:srgbClr val="001D3A"/>
              </a:solidFill>
              <a:latin typeface="Verdana" pitchFamily="34" charset="0"/>
            </a:endParaRPr>
          </a:p>
          <a:p>
            <a:pPr algn="ctr" eaLnBrk="0" hangingPunct="0"/>
            <a:r>
              <a:rPr lang="ru-RU" altLang="ru-RU" sz="2000" b="1" dirty="0" smtClean="0">
                <a:solidFill>
                  <a:srgbClr val="001D3A"/>
                </a:solidFill>
                <a:latin typeface="Verdana" pitchFamily="34" charset="0"/>
              </a:rPr>
              <a:t>Квалификация преподавателей</a:t>
            </a:r>
            <a:endParaRPr lang="en-US" altLang="ru-RU" sz="2000" b="1" dirty="0">
              <a:solidFill>
                <a:srgbClr val="001D3A"/>
              </a:solidFill>
              <a:latin typeface="Verdana" pitchFamily="34" charset="0"/>
            </a:endParaRPr>
          </a:p>
        </p:txBody>
      </p:sp>
      <p:sp>
        <p:nvSpPr>
          <p:cNvPr id="45068" name="AutoShape 12"/>
          <p:cNvSpPr>
            <a:spLocks noChangeArrowheads="1"/>
          </p:cNvSpPr>
          <p:nvPr/>
        </p:nvSpPr>
        <p:spPr bwMode="auto">
          <a:xfrm>
            <a:off x="7406481" y="1600202"/>
            <a:ext cx="1669976" cy="518791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48627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ru-RU" altLang="ru-RU">
              <a:latin typeface="Verdana" pitchFamily="34" charset="0"/>
            </a:endParaRPr>
          </a:p>
        </p:txBody>
      </p:sp>
      <p:sp>
        <p:nvSpPr>
          <p:cNvPr id="45069" name="Text Box 13"/>
          <p:cNvSpPr txBox="1">
            <a:spLocks noChangeArrowheads="1"/>
          </p:cNvSpPr>
          <p:nvPr/>
        </p:nvSpPr>
        <p:spPr bwMode="auto">
          <a:xfrm>
            <a:off x="7486312" y="1600200"/>
            <a:ext cx="1723549" cy="4853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48627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wrap="square">
            <a:spAutoFit/>
          </a:bodyPr>
          <a:lstStyle/>
          <a:p>
            <a:pPr algn="ctr" eaLnBrk="0" hangingPunct="0"/>
            <a:r>
              <a:rPr lang="ru-RU" altLang="ru-RU" sz="2000" b="1" dirty="0">
                <a:solidFill>
                  <a:srgbClr val="001D3A"/>
                </a:solidFill>
                <a:latin typeface="Verdana" pitchFamily="34" charset="0"/>
              </a:rPr>
              <a:t>Характеристика </a:t>
            </a:r>
            <a:r>
              <a:rPr lang="ru-RU" altLang="ru-RU" sz="2000" b="1" dirty="0" smtClean="0">
                <a:solidFill>
                  <a:srgbClr val="001D3A"/>
                </a:solidFill>
                <a:latin typeface="Verdana" pitchFamily="34" charset="0"/>
              </a:rPr>
              <a:t>оборудования</a:t>
            </a:r>
          </a:p>
          <a:p>
            <a:pPr algn="ctr" eaLnBrk="0" hangingPunct="0"/>
            <a:endParaRPr lang="en-US" altLang="ru-RU" sz="2000" b="1" dirty="0">
              <a:solidFill>
                <a:srgbClr val="001D3A"/>
              </a:solidFill>
              <a:latin typeface="Verdana" pitchFamily="34" charset="0"/>
            </a:endParaRPr>
          </a:p>
          <a:p>
            <a:pPr algn="ctr" eaLnBrk="0" hangingPunct="0"/>
            <a:r>
              <a:rPr lang="ru-RU" altLang="ru-RU" sz="2000" b="1" dirty="0">
                <a:solidFill>
                  <a:srgbClr val="001D3A"/>
                </a:solidFill>
                <a:latin typeface="Verdana" pitchFamily="34" charset="0"/>
              </a:rPr>
              <a:t>Качество материалов </a:t>
            </a:r>
            <a:r>
              <a:rPr lang="ru-RU" altLang="ru-RU" sz="2000" b="1" dirty="0" err="1">
                <a:solidFill>
                  <a:srgbClr val="001D3A"/>
                </a:solidFill>
                <a:latin typeface="Verdana" pitchFamily="34" charset="0"/>
              </a:rPr>
              <a:t>репозитория</a:t>
            </a:r>
            <a:r>
              <a:rPr lang="ru-RU" altLang="ru-RU" sz="2000" b="1" dirty="0">
                <a:solidFill>
                  <a:srgbClr val="001D3A"/>
                </a:solidFill>
                <a:latin typeface="Verdana" pitchFamily="34" charset="0"/>
              </a:rPr>
              <a:t> и тестирующих материалов</a:t>
            </a:r>
            <a:endParaRPr lang="en-US" altLang="ru-RU" sz="2000" b="1" dirty="0">
              <a:solidFill>
                <a:srgbClr val="001D3A"/>
              </a:solidFill>
              <a:latin typeface="Verdana" pitchFamily="34" charset="0"/>
            </a:endParaRPr>
          </a:p>
        </p:txBody>
      </p:sp>
      <p:sp>
        <p:nvSpPr>
          <p:cNvPr id="45070" name="AutoShape 14"/>
          <p:cNvSpPr>
            <a:spLocks noChangeArrowheads="1"/>
          </p:cNvSpPr>
          <p:nvPr/>
        </p:nvSpPr>
        <p:spPr bwMode="gray">
          <a:xfrm rot="3017422">
            <a:off x="6429695" y="2137035"/>
            <a:ext cx="1156917" cy="505320"/>
          </a:xfrm>
          <a:prstGeom prst="rightArrow">
            <a:avLst>
              <a:gd name="adj1" fmla="val 67750"/>
              <a:gd name="adj2" fmla="val 66167"/>
            </a:avLst>
          </a:prstGeom>
          <a:gradFill rotWithShape="1">
            <a:gsLst>
              <a:gs pos="0">
                <a:schemeClr val="bg2">
                  <a:gamma/>
                  <a:shade val="46275"/>
                  <a:invGamma/>
                  <a:alpha val="12000"/>
                </a:schemeClr>
              </a:gs>
              <a:gs pos="100000">
                <a:schemeClr val="bg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5071" name="AutoShape 15"/>
          <p:cNvSpPr>
            <a:spLocks noChangeArrowheads="1"/>
          </p:cNvSpPr>
          <p:nvPr/>
        </p:nvSpPr>
        <p:spPr bwMode="gray">
          <a:xfrm>
            <a:off x="1691679" y="1526232"/>
            <a:ext cx="5714801" cy="609600"/>
          </a:xfrm>
          <a:prstGeom prst="can">
            <a:avLst>
              <a:gd name="adj" fmla="val 27866"/>
            </a:avLst>
          </a:prstGeom>
          <a:solidFill>
            <a:srgbClr val="FFC000"/>
          </a:solidFill>
          <a:ln>
            <a:noFill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073" name="Text Box 17"/>
          <p:cNvSpPr txBox="1">
            <a:spLocks noChangeArrowheads="1"/>
          </p:cNvSpPr>
          <p:nvPr/>
        </p:nvSpPr>
        <p:spPr bwMode="gray">
          <a:xfrm>
            <a:off x="2057242" y="1600202"/>
            <a:ext cx="5115295" cy="46166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2400" b="1" dirty="0" smtClean="0">
                <a:solidFill>
                  <a:srgbClr val="002060"/>
                </a:solidFill>
              </a:rPr>
              <a:t>Факторы эффективности</a:t>
            </a:r>
            <a:endParaRPr lang="en-US" altLang="ru-RU" sz="2400" b="1" dirty="0">
              <a:solidFill>
                <a:srgbClr val="002060"/>
              </a:solidFill>
            </a:endParaRPr>
          </a:p>
        </p:txBody>
      </p:sp>
      <p:sp>
        <p:nvSpPr>
          <p:cNvPr id="45075" name="Text Box 19"/>
          <p:cNvSpPr txBox="1">
            <a:spLocks noChangeArrowheads="1"/>
          </p:cNvSpPr>
          <p:nvPr/>
        </p:nvSpPr>
        <p:spPr bwMode="gray">
          <a:xfrm>
            <a:off x="4173538" y="5567363"/>
            <a:ext cx="628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ru-RU">
                <a:solidFill>
                  <a:schemeClr val="bg1"/>
                </a:solidFill>
              </a:rPr>
              <a:t>Text</a:t>
            </a:r>
          </a:p>
        </p:txBody>
      </p:sp>
      <p:sp>
        <p:nvSpPr>
          <p:cNvPr id="24" name="AutoShape 4"/>
          <p:cNvSpPr>
            <a:spLocks noChangeArrowheads="1"/>
          </p:cNvSpPr>
          <p:nvPr/>
        </p:nvSpPr>
        <p:spPr bwMode="gray">
          <a:xfrm>
            <a:off x="2334902" y="4747739"/>
            <a:ext cx="4536504" cy="609600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5"/>
          <p:cNvSpPr>
            <a:spLocks noChangeArrowheads="1"/>
          </p:cNvSpPr>
          <p:nvPr/>
        </p:nvSpPr>
        <p:spPr bwMode="gray">
          <a:xfrm>
            <a:off x="2334902" y="4214339"/>
            <a:ext cx="4536504" cy="609600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Text Box 6"/>
          <p:cNvSpPr txBox="1">
            <a:spLocks noChangeArrowheads="1"/>
          </p:cNvSpPr>
          <p:nvPr/>
        </p:nvSpPr>
        <p:spPr bwMode="gray">
          <a:xfrm>
            <a:off x="2272369" y="4423829"/>
            <a:ext cx="467534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2000" b="1" dirty="0" smtClean="0">
                <a:solidFill>
                  <a:schemeClr val="bg1"/>
                </a:solidFill>
              </a:rPr>
              <a:t>система оценивания результатов</a:t>
            </a:r>
            <a:endParaRPr lang="en-US" altLang="ru-RU" sz="2000" b="1" dirty="0">
              <a:solidFill>
                <a:schemeClr val="bg1"/>
              </a:solidFill>
            </a:endParaRPr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gray">
          <a:xfrm>
            <a:off x="2523517" y="4937670"/>
            <a:ext cx="417304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2000" b="1" dirty="0">
                <a:solidFill>
                  <a:schemeClr val="bg1"/>
                </a:solidFill>
              </a:rPr>
              <a:t>м</a:t>
            </a:r>
            <a:r>
              <a:rPr lang="ru-RU" altLang="ru-RU" sz="2000" b="1" dirty="0" smtClean="0">
                <a:solidFill>
                  <a:schemeClr val="bg1"/>
                </a:solidFill>
              </a:rPr>
              <a:t>одель обучающегося</a:t>
            </a:r>
            <a:endParaRPr lang="en-US" altLang="ru-RU" sz="2000" b="1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64844" y="5879013"/>
            <a:ext cx="433484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660033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г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660033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о с у д а р с т в о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660033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59081" y="35361"/>
            <a:ext cx="8229600" cy="563563"/>
          </a:xfrm>
        </p:spPr>
        <p:txBody>
          <a:bodyPr/>
          <a:lstStyle/>
          <a:p>
            <a:r>
              <a:rPr lang="ru-RU" sz="6000" i="1" dirty="0" smtClean="0">
                <a:solidFill>
                  <a:schemeClr val="tx2">
                    <a:lumMod val="50000"/>
                  </a:schemeClr>
                </a:solidFill>
              </a:rPr>
              <a:t>мотивация</a:t>
            </a:r>
            <a:endParaRPr lang="en-US" altLang="ru-RU" sz="6000" i="1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47107" name="Group 3"/>
          <p:cNvGrpSpPr>
            <a:grpSpLocks/>
          </p:cNvGrpSpPr>
          <p:nvPr/>
        </p:nvGrpSpPr>
        <p:grpSpPr bwMode="auto">
          <a:xfrm>
            <a:off x="0" y="1556753"/>
            <a:ext cx="9468544" cy="4752568"/>
            <a:chOff x="1075" y="840"/>
            <a:chExt cx="4460" cy="2912"/>
          </a:xfrm>
        </p:grpSpPr>
        <p:sp>
          <p:nvSpPr>
            <p:cNvPr id="47108" name="Freeform 4"/>
            <p:cNvSpPr>
              <a:spLocks/>
            </p:cNvSpPr>
            <p:nvPr/>
          </p:nvSpPr>
          <p:spPr bwMode="gray">
            <a:xfrm>
              <a:off x="5089" y="960"/>
              <a:ext cx="441" cy="705"/>
            </a:xfrm>
            <a:custGeom>
              <a:avLst/>
              <a:gdLst>
                <a:gd name="T0" fmla="*/ 308 w 308"/>
                <a:gd name="T1" fmla="*/ 120 h 444"/>
                <a:gd name="T2" fmla="*/ 0 w 308"/>
                <a:gd name="T3" fmla="*/ 444 h 444"/>
                <a:gd name="T4" fmla="*/ 0 w 308"/>
                <a:gd name="T5" fmla="*/ 286 h 444"/>
                <a:gd name="T6" fmla="*/ 308 w 308"/>
                <a:gd name="T7" fmla="*/ 0 h 444"/>
                <a:gd name="T8" fmla="*/ 308 w 308"/>
                <a:gd name="T9" fmla="*/ 12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444">
                  <a:moveTo>
                    <a:pt x="308" y="120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0"/>
                  </a:lnTo>
                  <a:close/>
                </a:path>
              </a:pathLst>
            </a:custGeom>
            <a:gradFill rotWithShape="1">
              <a:gsLst>
                <a:gs pos="0">
                  <a:srgbClr val="00563F">
                    <a:gamma/>
                    <a:shade val="46275"/>
                    <a:invGamma/>
                  </a:srgbClr>
                </a:gs>
                <a:gs pos="50000">
                  <a:srgbClr val="00563F"/>
                </a:gs>
                <a:gs pos="100000">
                  <a:srgbClr val="00563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1D1D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7109" name="Freeform 5"/>
            <p:cNvSpPr>
              <a:spLocks/>
            </p:cNvSpPr>
            <p:nvPr/>
          </p:nvSpPr>
          <p:spPr bwMode="gray">
            <a:xfrm>
              <a:off x="2976" y="960"/>
              <a:ext cx="2559" cy="451"/>
            </a:xfrm>
            <a:custGeom>
              <a:avLst/>
              <a:gdLst>
                <a:gd name="T0" fmla="*/ 1478 w 1786"/>
                <a:gd name="T1" fmla="*/ 284 h 284"/>
                <a:gd name="T2" fmla="*/ 0 w 1786"/>
                <a:gd name="T3" fmla="*/ 284 h 284"/>
                <a:gd name="T4" fmla="*/ 446 w 1786"/>
                <a:gd name="T5" fmla="*/ 0 h 284"/>
                <a:gd name="T6" fmla="*/ 1786 w 1786"/>
                <a:gd name="T7" fmla="*/ 0 h 284"/>
                <a:gd name="T8" fmla="*/ 1478 w 1786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6" h="284">
                  <a:moveTo>
                    <a:pt x="1478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1786" y="0"/>
                  </a:lnTo>
                  <a:lnTo>
                    <a:pt x="1478" y="284"/>
                  </a:lnTo>
                  <a:close/>
                </a:path>
              </a:pathLst>
            </a:custGeom>
            <a:solidFill>
              <a:srgbClr val="00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0808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7110" name="Freeform 6"/>
            <p:cNvSpPr>
              <a:spLocks/>
            </p:cNvSpPr>
            <p:nvPr/>
          </p:nvSpPr>
          <p:spPr bwMode="gray">
            <a:xfrm>
              <a:off x="4645" y="1660"/>
              <a:ext cx="441" cy="701"/>
            </a:xfrm>
            <a:custGeom>
              <a:avLst/>
              <a:gdLst>
                <a:gd name="T0" fmla="*/ 308 w 308"/>
                <a:gd name="T1" fmla="*/ 120 h 442"/>
                <a:gd name="T2" fmla="*/ 0 w 308"/>
                <a:gd name="T3" fmla="*/ 442 h 442"/>
                <a:gd name="T4" fmla="*/ 0 w 308"/>
                <a:gd name="T5" fmla="*/ 286 h 442"/>
                <a:gd name="T6" fmla="*/ 308 w 308"/>
                <a:gd name="T7" fmla="*/ 0 h 442"/>
                <a:gd name="T8" fmla="*/ 308 w 308"/>
                <a:gd name="T9" fmla="*/ 12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442">
                  <a:moveTo>
                    <a:pt x="308" y="120"/>
                  </a:moveTo>
                  <a:lnTo>
                    <a:pt x="0" y="442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0"/>
                  </a:lnTo>
                  <a:close/>
                </a:path>
              </a:pathLst>
            </a:custGeom>
            <a:gradFill rotWithShape="1">
              <a:gsLst>
                <a:gs pos="0">
                  <a:srgbClr val="4B1092">
                    <a:gamma/>
                    <a:shade val="46275"/>
                    <a:invGamma/>
                  </a:srgbClr>
                </a:gs>
                <a:gs pos="50000">
                  <a:srgbClr val="4B1092"/>
                </a:gs>
                <a:gs pos="100000">
                  <a:srgbClr val="4B1092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1D1D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7111" name="Freeform 7"/>
            <p:cNvSpPr>
              <a:spLocks/>
            </p:cNvSpPr>
            <p:nvPr/>
          </p:nvSpPr>
          <p:spPr bwMode="gray">
            <a:xfrm>
              <a:off x="2340" y="1660"/>
              <a:ext cx="2751" cy="450"/>
            </a:xfrm>
            <a:custGeom>
              <a:avLst/>
              <a:gdLst>
                <a:gd name="T0" fmla="*/ 1612 w 1920"/>
                <a:gd name="T1" fmla="*/ 284 h 284"/>
                <a:gd name="T2" fmla="*/ 0 w 1920"/>
                <a:gd name="T3" fmla="*/ 284 h 284"/>
                <a:gd name="T4" fmla="*/ 446 w 1920"/>
                <a:gd name="T5" fmla="*/ 0 h 284"/>
                <a:gd name="T6" fmla="*/ 1920 w 1920"/>
                <a:gd name="T7" fmla="*/ 0 h 284"/>
                <a:gd name="T8" fmla="*/ 1612 w 1920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0" h="284">
                  <a:moveTo>
                    <a:pt x="161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1920" y="0"/>
                  </a:lnTo>
                  <a:lnTo>
                    <a:pt x="1612" y="284"/>
                  </a:lnTo>
                  <a:close/>
                </a:path>
              </a:pathLst>
            </a:custGeom>
            <a:solidFill>
              <a:srgbClr val="A77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0808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7112" name="Freeform 8"/>
            <p:cNvSpPr>
              <a:spLocks/>
            </p:cNvSpPr>
            <p:nvPr/>
          </p:nvSpPr>
          <p:spPr bwMode="gray">
            <a:xfrm>
              <a:off x="4200" y="2353"/>
              <a:ext cx="439" cy="704"/>
            </a:xfrm>
            <a:custGeom>
              <a:avLst/>
              <a:gdLst>
                <a:gd name="T0" fmla="*/ 306 w 306"/>
                <a:gd name="T1" fmla="*/ 122 h 444"/>
                <a:gd name="T2" fmla="*/ 0 w 306"/>
                <a:gd name="T3" fmla="*/ 444 h 444"/>
                <a:gd name="T4" fmla="*/ 0 w 306"/>
                <a:gd name="T5" fmla="*/ 286 h 444"/>
                <a:gd name="T6" fmla="*/ 306 w 306"/>
                <a:gd name="T7" fmla="*/ 0 h 444"/>
                <a:gd name="T8" fmla="*/ 306 w 306"/>
                <a:gd name="T9" fmla="*/ 122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444">
                  <a:moveTo>
                    <a:pt x="306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6" y="0"/>
                  </a:lnTo>
                  <a:lnTo>
                    <a:pt x="306" y="122"/>
                  </a:lnTo>
                  <a:close/>
                </a:path>
              </a:pathLst>
            </a:custGeom>
            <a:gradFill rotWithShape="1">
              <a:gsLst>
                <a:gs pos="0">
                  <a:srgbClr val="90330A">
                    <a:gamma/>
                    <a:shade val="46275"/>
                    <a:invGamma/>
                  </a:srgbClr>
                </a:gs>
                <a:gs pos="50000">
                  <a:srgbClr val="90330A"/>
                </a:gs>
                <a:gs pos="100000">
                  <a:srgbClr val="90330A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1D1D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7113" name="Freeform 9"/>
            <p:cNvSpPr>
              <a:spLocks/>
            </p:cNvSpPr>
            <p:nvPr/>
          </p:nvSpPr>
          <p:spPr bwMode="gray">
            <a:xfrm>
              <a:off x="3758" y="3047"/>
              <a:ext cx="442" cy="705"/>
            </a:xfrm>
            <a:custGeom>
              <a:avLst/>
              <a:gdLst>
                <a:gd name="T0" fmla="*/ 308 w 308"/>
                <a:gd name="T1" fmla="*/ 122 h 444"/>
                <a:gd name="T2" fmla="*/ 0 w 308"/>
                <a:gd name="T3" fmla="*/ 444 h 444"/>
                <a:gd name="T4" fmla="*/ 0 w 308"/>
                <a:gd name="T5" fmla="*/ 286 h 444"/>
                <a:gd name="T6" fmla="*/ 308 w 308"/>
                <a:gd name="T7" fmla="*/ 0 h 444"/>
                <a:gd name="T8" fmla="*/ 308 w 308"/>
                <a:gd name="T9" fmla="*/ 122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444">
                  <a:moveTo>
                    <a:pt x="308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2"/>
                  </a:lnTo>
                  <a:close/>
                </a:path>
              </a:pathLst>
            </a:custGeom>
            <a:gradFill rotWithShape="1">
              <a:gsLst>
                <a:gs pos="0">
                  <a:srgbClr val="906B0E">
                    <a:gamma/>
                    <a:shade val="46275"/>
                    <a:invGamma/>
                  </a:srgbClr>
                </a:gs>
                <a:gs pos="50000">
                  <a:srgbClr val="906B0E"/>
                </a:gs>
                <a:gs pos="100000">
                  <a:srgbClr val="906B0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1D1D1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7114" name="Freeform 10"/>
            <p:cNvSpPr>
              <a:spLocks/>
            </p:cNvSpPr>
            <p:nvPr/>
          </p:nvSpPr>
          <p:spPr bwMode="gray">
            <a:xfrm>
              <a:off x="1076" y="3051"/>
              <a:ext cx="3124" cy="450"/>
            </a:xfrm>
            <a:custGeom>
              <a:avLst/>
              <a:gdLst>
                <a:gd name="T0" fmla="*/ 1872 w 2180"/>
                <a:gd name="T1" fmla="*/ 284 h 284"/>
                <a:gd name="T2" fmla="*/ 0 w 2180"/>
                <a:gd name="T3" fmla="*/ 284 h 284"/>
                <a:gd name="T4" fmla="*/ 446 w 2180"/>
                <a:gd name="T5" fmla="*/ 0 h 284"/>
                <a:gd name="T6" fmla="*/ 2180 w 2180"/>
                <a:gd name="T7" fmla="*/ 0 h 284"/>
                <a:gd name="T8" fmla="*/ 1872 w 2180"/>
                <a:gd name="T9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0" h="284">
                  <a:moveTo>
                    <a:pt x="187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2180" y="0"/>
                  </a:lnTo>
                  <a:lnTo>
                    <a:pt x="1872" y="284"/>
                  </a:lnTo>
                  <a:close/>
                </a:path>
              </a:pathLst>
            </a:custGeom>
            <a:solidFill>
              <a:srgbClr val="F2E1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0808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7124" name="Freeform 20"/>
            <p:cNvSpPr>
              <a:spLocks/>
            </p:cNvSpPr>
            <p:nvPr/>
          </p:nvSpPr>
          <p:spPr bwMode="gray">
            <a:xfrm>
              <a:off x="1293" y="840"/>
              <a:ext cx="1813" cy="2436"/>
            </a:xfrm>
            <a:custGeom>
              <a:avLst/>
              <a:gdLst>
                <a:gd name="T0" fmla="*/ 12 w 1824"/>
                <a:gd name="T1" fmla="*/ 2464 h 2648"/>
                <a:gd name="T2" fmla="*/ 56 w 1824"/>
                <a:gd name="T3" fmla="*/ 2120 h 2648"/>
                <a:gd name="T4" fmla="*/ 124 w 1824"/>
                <a:gd name="T5" fmla="*/ 1808 h 2648"/>
                <a:gd name="T6" fmla="*/ 212 w 1824"/>
                <a:gd name="T7" fmla="*/ 1524 h 2648"/>
                <a:gd name="T8" fmla="*/ 316 w 1824"/>
                <a:gd name="T9" fmla="*/ 1270 h 2648"/>
                <a:gd name="T10" fmla="*/ 430 w 1824"/>
                <a:gd name="T11" fmla="*/ 1044 h 2648"/>
                <a:gd name="T12" fmla="*/ 550 w 1824"/>
                <a:gd name="T13" fmla="*/ 846 h 2648"/>
                <a:gd name="T14" fmla="*/ 672 w 1824"/>
                <a:gd name="T15" fmla="*/ 674 h 2648"/>
                <a:gd name="T16" fmla="*/ 792 w 1824"/>
                <a:gd name="T17" fmla="*/ 528 h 2648"/>
                <a:gd name="T18" fmla="*/ 906 w 1824"/>
                <a:gd name="T19" fmla="*/ 408 h 2648"/>
                <a:gd name="T20" fmla="*/ 1010 w 1824"/>
                <a:gd name="T21" fmla="*/ 310 h 2648"/>
                <a:gd name="T22" fmla="*/ 1096 w 1824"/>
                <a:gd name="T23" fmla="*/ 236 h 2648"/>
                <a:gd name="T24" fmla="*/ 1164 w 1824"/>
                <a:gd name="T25" fmla="*/ 184 h 2648"/>
                <a:gd name="T26" fmla="*/ 1208 w 1824"/>
                <a:gd name="T27" fmla="*/ 154 h 2648"/>
                <a:gd name="T28" fmla="*/ 1224 w 1824"/>
                <a:gd name="T29" fmla="*/ 144 h 2648"/>
                <a:gd name="T30" fmla="*/ 1728 w 1824"/>
                <a:gd name="T31" fmla="*/ 56 h 2648"/>
                <a:gd name="T32" fmla="*/ 1568 w 1824"/>
                <a:gd name="T33" fmla="*/ 328 h 2648"/>
                <a:gd name="T34" fmla="*/ 1554 w 1824"/>
                <a:gd name="T35" fmla="*/ 332 h 2648"/>
                <a:gd name="T36" fmla="*/ 1514 w 1824"/>
                <a:gd name="T37" fmla="*/ 346 h 2648"/>
                <a:gd name="T38" fmla="*/ 1452 w 1824"/>
                <a:gd name="T39" fmla="*/ 370 h 2648"/>
                <a:gd name="T40" fmla="*/ 1370 w 1824"/>
                <a:gd name="T41" fmla="*/ 410 h 2648"/>
                <a:gd name="T42" fmla="*/ 1270 w 1824"/>
                <a:gd name="T43" fmla="*/ 466 h 2648"/>
                <a:gd name="T44" fmla="*/ 1158 w 1824"/>
                <a:gd name="T45" fmla="*/ 540 h 2648"/>
                <a:gd name="T46" fmla="*/ 1034 w 1824"/>
                <a:gd name="T47" fmla="*/ 636 h 2648"/>
                <a:gd name="T48" fmla="*/ 904 w 1824"/>
                <a:gd name="T49" fmla="*/ 756 h 2648"/>
                <a:gd name="T50" fmla="*/ 770 w 1824"/>
                <a:gd name="T51" fmla="*/ 900 h 2648"/>
                <a:gd name="T52" fmla="*/ 632 w 1824"/>
                <a:gd name="T53" fmla="*/ 1076 h 2648"/>
                <a:gd name="T54" fmla="*/ 498 w 1824"/>
                <a:gd name="T55" fmla="*/ 1280 h 2648"/>
                <a:gd name="T56" fmla="*/ 370 w 1824"/>
                <a:gd name="T57" fmla="*/ 1518 h 2648"/>
                <a:gd name="T58" fmla="*/ 248 w 1824"/>
                <a:gd name="T59" fmla="*/ 1792 h 2648"/>
                <a:gd name="T60" fmla="*/ 138 w 1824"/>
                <a:gd name="T61" fmla="*/ 2104 h 2648"/>
                <a:gd name="T62" fmla="*/ 42 w 1824"/>
                <a:gd name="T63" fmla="*/ 2456 h 2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24" h="2648">
                  <a:moveTo>
                    <a:pt x="0" y="2648"/>
                  </a:moveTo>
                  <a:lnTo>
                    <a:pt x="12" y="2464"/>
                  </a:lnTo>
                  <a:lnTo>
                    <a:pt x="32" y="2288"/>
                  </a:lnTo>
                  <a:lnTo>
                    <a:pt x="56" y="2120"/>
                  </a:lnTo>
                  <a:lnTo>
                    <a:pt x="88" y="1960"/>
                  </a:lnTo>
                  <a:lnTo>
                    <a:pt x="124" y="1808"/>
                  </a:lnTo>
                  <a:lnTo>
                    <a:pt x="166" y="1662"/>
                  </a:lnTo>
                  <a:lnTo>
                    <a:pt x="212" y="1524"/>
                  </a:lnTo>
                  <a:lnTo>
                    <a:pt x="262" y="1394"/>
                  </a:lnTo>
                  <a:lnTo>
                    <a:pt x="316" y="1270"/>
                  </a:lnTo>
                  <a:lnTo>
                    <a:pt x="372" y="1154"/>
                  </a:lnTo>
                  <a:lnTo>
                    <a:pt x="430" y="1044"/>
                  </a:lnTo>
                  <a:lnTo>
                    <a:pt x="490" y="942"/>
                  </a:lnTo>
                  <a:lnTo>
                    <a:pt x="550" y="846"/>
                  </a:lnTo>
                  <a:lnTo>
                    <a:pt x="612" y="758"/>
                  </a:lnTo>
                  <a:lnTo>
                    <a:pt x="672" y="674"/>
                  </a:lnTo>
                  <a:lnTo>
                    <a:pt x="734" y="598"/>
                  </a:lnTo>
                  <a:lnTo>
                    <a:pt x="792" y="528"/>
                  </a:lnTo>
                  <a:lnTo>
                    <a:pt x="850" y="464"/>
                  </a:lnTo>
                  <a:lnTo>
                    <a:pt x="906" y="408"/>
                  </a:lnTo>
                  <a:lnTo>
                    <a:pt x="960" y="356"/>
                  </a:lnTo>
                  <a:lnTo>
                    <a:pt x="1010" y="310"/>
                  </a:lnTo>
                  <a:lnTo>
                    <a:pt x="1056" y="270"/>
                  </a:lnTo>
                  <a:lnTo>
                    <a:pt x="1096" y="236"/>
                  </a:lnTo>
                  <a:lnTo>
                    <a:pt x="1134" y="208"/>
                  </a:lnTo>
                  <a:lnTo>
                    <a:pt x="1164" y="184"/>
                  </a:lnTo>
                  <a:lnTo>
                    <a:pt x="1190" y="166"/>
                  </a:lnTo>
                  <a:lnTo>
                    <a:pt x="1208" y="154"/>
                  </a:lnTo>
                  <a:lnTo>
                    <a:pt x="1220" y="146"/>
                  </a:lnTo>
                  <a:lnTo>
                    <a:pt x="1224" y="144"/>
                  </a:lnTo>
                  <a:lnTo>
                    <a:pt x="848" y="0"/>
                  </a:lnTo>
                  <a:lnTo>
                    <a:pt x="1728" y="56"/>
                  </a:lnTo>
                  <a:lnTo>
                    <a:pt x="1824" y="480"/>
                  </a:lnTo>
                  <a:lnTo>
                    <a:pt x="1568" y="328"/>
                  </a:lnTo>
                  <a:lnTo>
                    <a:pt x="1564" y="328"/>
                  </a:lnTo>
                  <a:lnTo>
                    <a:pt x="1554" y="332"/>
                  </a:lnTo>
                  <a:lnTo>
                    <a:pt x="1538" y="338"/>
                  </a:lnTo>
                  <a:lnTo>
                    <a:pt x="1514" y="346"/>
                  </a:lnTo>
                  <a:lnTo>
                    <a:pt x="1486" y="356"/>
                  </a:lnTo>
                  <a:lnTo>
                    <a:pt x="1452" y="370"/>
                  </a:lnTo>
                  <a:lnTo>
                    <a:pt x="1412" y="388"/>
                  </a:lnTo>
                  <a:lnTo>
                    <a:pt x="1370" y="410"/>
                  </a:lnTo>
                  <a:lnTo>
                    <a:pt x="1322" y="436"/>
                  </a:lnTo>
                  <a:lnTo>
                    <a:pt x="1270" y="466"/>
                  </a:lnTo>
                  <a:lnTo>
                    <a:pt x="1216" y="500"/>
                  </a:lnTo>
                  <a:lnTo>
                    <a:pt x="1158" y="540"/>
                  </a:lnTo>
                  <a:lnTo>
                    <a:pt x="1098" y="584"/>
                  </a:lnTo>
                  <a:lnTo>
                    <a:pt x="1034" y="636"/>
                  </a:lnTo>
                  <a:lnTo>
                    <a:pt x="970" y="692"/>
                  </a:lnTo>
                  <a:lnTo>
                    <a:pt x="904" y="756"/>
                  </a:lnTo>
                  <a:lnTo>
                    <a:pt x="836" y="824"/>
                  </a:lnTo>
                  <a:lnTo>
                    <a:pt x="770" y="900"/>
                  </a:lnTo>
                  <a:lnTo>
                    <a:pt x="700" y="984"/>
                  </a:lnTo>
                  <a:lnTo>
                    <a:pt x="632" y="1076"/>
                  </a:lnTo>
                  <a:lnTo>
                    <a:pt x="566" y="1174"/>
                  </a:lnTo>
                  <a:lnTo>
                    <a:pt x="498" y="1280"/>
                  </a:lnTo>
                  <a:lnTo>
                    <a:pt x="434" y="1394"/>
                  </a:lnTo>
                  <a:lnTo>
                    <a:pt x="370" y="1518"/>
                  </a:lnTo>
                  <a:lnTo>
                    <a:pt x="308" y="1650"/>
                  </a:lnTo>
                  <a:lnTo>
                    <a:pt x="248" y="1792"/>
                  </a:lnTo>
                  <a:lnTo>
                    <a:pt x="192" y="1944"/>
                  </a:lnTo>
                  <a:lnTo>
                    <a:pt x="138" y="2104"/>
                  </a:lnTo>
                  <a:lnTo>
                    <a:pt x="88" y="2274"/>
                  </a:lnTo>
                  <a:lnTo>
                    <a:pt x="42" y="2456"/>
                  </a:lnTo>
                  <a:lnTo>
                    <a:pt x="0" y="2648"/>
                  </a:lnTo>
                  <a:close/>
                </a:path>
              </a:pathLst>
            </a:custGeom>
            <a:gradFill rotWithShape="1">
              <a:gsLst>
                <a:gs pos="0">
                  <a:srgbClr val="D11364"/>
                </a:gs>
                <a:gs pos="100000">
                  <a:srgbClr val="D11364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ACD69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7125" name="Rectangle 21"/>
            <p:cNvSpPr>
              <a:spLocks noChangeArrowheads="1"/>
            </p:cNvSpPr>
            <p:nvPr/>
          </p:nvSpPr>
          <p:spPr bwMode="gray">
            <a:xfrm>
              <a:off x="2980" y="1411"/>
              <a:ext cx="2119" cy="253"/>
            </a:xfrm>
            <a:prstGeom prst="rect">
              <a:avLst/>
            </a:prstGeom>
            <a:gradFill rotWithShape="1">
              <a:gsLst>
                <a:gs pos="0">
                  <a:srgbClr val="00906A">
                    <a:gamma/>
                    <a:shade val="72549"/>
                    <a:invGamma/>
                  </a:srgbClr>
                </a:gs>
                <a:gs pos="50000">
                  <a:srgbClr val="00906A"/>
                </a:gs>
                <a:gs pos="100000">
                  <a:srgbClr val="00906A">
                    <a:gamma/>
                    <a:shade val="72549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US" altLang="ru-RU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47126" name="Rectangle 22"/>
            <p:cNvSpPr>
              <a:spLocks noChangeArrowheads="1"/>
            </p:cNvSpPr>
            <p:nvPr/>
          </p:nvSpPr>
          <p:spPr bwMode="gray">
            <a:xfrm>
              <a:off x="2341" y="2110"/>
              <a:ext cx="2309" cy="248"/>
            </a:xfrm>
            <a:prstGeom prst="rect">
              <a:avLst/>
            </a:prstGeom>
            <a:gradFill rotWithShape="1">
              <a:gsLst>
                <a:gs pos="0">
                  <a:srgbClr val="8041FF">
                    <a:gamma/>
                    <a:shade val="72549"/>
                    <a:invGamma/>
                  </a:srgbClr>
                </a:gs>
                <a:gs pos="50000">
                  <a:srgbClr val="8041FF"/>
                </a:gs>
                <a:gs pos="100000">
                  <a:srgbClr val="8041FF">
                    <a:gamma/>
                    <a:shade val="72549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US" altLang="ru-RU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47127" name="Freeform 23"/>
            <p:cNvSpPr>
              <a:spLocks/>
            </p:cNvSpPr>
            <p:nvPr/>
          </p:nvSpPr>
          <p:spPr bwMode="gray">
            <a:xfrm>
              <a:off x="1709" y="2353"/>
              <a:ext cx="2935" cy="454"/>
            </a:xfrm>
            <a:custGeom>
              <a:avLst/>
              <a:gdLst>
                <a:gd name="T0" fmla="*/ 1742 w 2048"/>
                <a:gd name="T1" fmla="*/ 286 h 286"/>
                <a:gd name="T2" fmla="*/ 0 w 2048"/>
                <a:gd name="T3" fmla="*/ 286 h 286"/>
                <a:gd name="T4" fmla="*/ 446 w 2048"/>
                <a:gd name="T5" fmla="*/ 0 h 286"/>
                <a:gd name="T6" fmla="*/ 2048 w 2048"/>
                <a:gd name="T7" fmla="*/ 0 h 286"/>
                <a:gd name="T8" fmla="*/ 1742 w 2048"/>
                <a:gd name="T9" fmla="*/ 28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8" h="286">
                  <a:moveTo>
                    <a:pt x="1742" y="286"/>
                  </a:moveTo>
                  <a:lnTo>
                    <a:pt x="0" y="286"/>
                  </a:lnTo>
                  <a:lnTo>
                    <a:pt x="446" y="0"/>
                  </a:lnTo>
                  <a:lnTo>
                    <a:pt x="2048" y="0"/>
                  </a:lnTo>
                  <a:lnTo>
                    <a:pt x="1742" y="286"/>
                  </a:lnTo>
                  <a:close/>
                </a:path>
              </a:pathLst>
            </a:custGeom>
            <a:solidFill>
              <a:srgbClr val="FF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0808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7128" name="Rectangle 24"/>
            <p:cNvSpPr>
              <a:spLocks noChangeArrowheads="1"/>
            </p:cNvSpPr>
            <p:nvPr/>
          </p:nvSpPr>
          <p:spPr bwMode="gray">
            <a:xfrm>
              <a:off x="1711" y="2806"/>
              <a:ext cx="2499" cy="248"/>
            </a:xfrm>
            <a:prstGeom prst="rect">
              <a:avLst/>
            </a:prstGeom>
            <a:gradFill rotWithShape="1">
              <a:gsLst>
                <a:gs pos="0">
                  <a:srgbClr val="DC7150">
                    <a:gamma/>
                    <a:shade val="72549"/>
                    <a:invGamma/>
                  </a:srgbClr>
                </a:gs>
                <a:gs pos="50000">
                  <a:srgbClr val="DC7150"/>
                </a:gs>
                <a:gs pos="100000">
                  <a:srgbClr val="DC7150">
                    <a:gamma/>
                    <a:shade val="72549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US" altLang="ru-RU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47129" name="Rectangle 25"/>
            <p:cNvSpPr>
              <a:spLocks noChangeArrowheads="1"/>
            </p:cNvSpPr>
            <p:nvPr/>
          </p:nvSpPr>
          <p:spPr bwMode="gray">
            <a:xfrm>
              <a:off x="1075" y="3502"/>
              <a:ext cx="2689" cy="248"/>
            </a:xfrm>
            <a:prstGeom prst="rect">
              <a:avLst/>
            </a:prstGeom>
            <a:gradFill rotWithShape="1">
              <a:gsLst>
                <a:gs pos="0">
                  <a:srgbClr val="D0A11C">
                    <a:gamma/>
                    <a:shade val="72549"/>
                    <a:invGamma/>
                  </a:srgbClr>
                </a:gs>
                <a:gs pos="50000">
                  <a:srgbClr val="D0A11C"/>
                </a:gs>
                <a:gs pos="100000">
                  <a:srgbClr val="D0A11C">
                    <a:gamma/>
                    <a:shade val="72549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US" altLang="ru-RU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241475" y="5805264"/>
            <a:ext cx="52661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/>
              <a:t>Что здесь есть для меня?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66128" y="4706154"/>
            <a:ext cx="48181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/>
              <a:t>Что здесь есть для нас?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3573016"/>
            <a:ext cx="47011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/>
              <a:t>Что здесь есть от нас?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3841993" y="2483672"/>
            <a:ext cx="49784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/>
              <a:t>Что здесь есть от </a:t>
            </a:r>
            <a:r>
              <a:rPr lang="ru-RU" sz="2800" b="1" i="1" dirty="0" smtClean="0"/>
              <a:t>меня?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000" dirty="0" smtClean="0">
                <a:solidFill>
                  <a:schemeClr val="tx2">
                    <a:lumMod val="50000"/>
                  </a:schemeClr>
                </a:solidFill>
              </a:rPr>
              <a:t>Интерактивность</a:t>
            </a:r>
            <a:endParaRPr lang="en-US" altLang="ru-RU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0535188"/>
              </p:ext>
            </p:extLst>
          </p:nvPr>
        </p:nvGraphicFramePr>
        <p:xfrm>
          <a:off x="8181" y="1844824"/>
          <a:ext cx="9135818" cy="50057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31115"/>
                <a:gridCol w="2164125"/>
                <a:gridCol w="2407379"/>
                <a:gridCol w="2533199"/>
              </a:tblGrid>
              <a:tr h="500579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Наряду с возможностью обмена персональными данными, инструктор проводит различные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мероприятия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как в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группе так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вне,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направленные на увеличение социального взаимодействия между студентами.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Наряду с требованием от студентов общения с инструктором, учебный процесс предполагает совместную работу студентов (в паре или небольшими группами), как между собой, так и во взаимодействии со внешними экспертами, и обмен результатами внутри пары/группы и с остальными участниками обучения.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Наряду с технологиями двунаправленного обмена текстовой информацией, еще и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видеотехнологии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такие как двунаправленное видео или видеоконференции, обеспечивающие синхронное аудио и видео общение между инструктором и студентами, а также между студентами.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окончании курса свыше 75% студентов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взаимодействуют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инструктором и другими студентами на добровольной основе (остальные – по требованию).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 bwMode="gray">
          <a:xfrm>
            <a:off x="13523" y="1425277"/>
            <a:ext cx="9130477" cy="56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altLang="ru-RU" sz="2400" i="1" kern="0" dirty="0" smtClean="0">
                <a:solidFill>
                  <a:schemeClr val="tx2">
                    <a:lumMod val="50000"/>
                  </a:schemeClr>
                </a:solidFill>
              </a:rPr>
              <a:t>Высокий уровень интерактивности </a:t>
            </a:r>
          </a:p>
          <a:p>
            <a:pPr algn="r"/>
            <a:r>
              <a:rPr lang="ru-RU" altLang="ru-RU" sz="1400" i="1" kern="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ru-RU" sz="1400" i="1" kern="0" dirty="0" err="1" smtClean="0">
                <a:solidFill>
                  <a:schemeClr val="tx2">
                    <a:lumMod val="50000"/>
                  </a:schemeClr>
                </a:solidFill>
              </a:rPr>
              <a:t>Роблер</a:t>
            </a:r>
            <a:r>
              <a:rPr lang="ru-RU" sz="1400" i="1" kern="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1400" i="1" kern="0" dirty="0">
                <a:solidFill>
                  <a:schemeClr val="tx2">
                    <a:lumMod val="50000"/>
                  </a:schemeClr>
                </a:solidFill>
              </a:rPr>
              <a:t>и </a:t>
            </a:r>
            <a:r>
              <a:rPr lang="ru-RU" sz="1400" i="1" kern="0" dirty="0" err="1">
                <a:solidFill>
                  <a:schemeClr val="tx2">
                    <a:lumMod val="50000"/>
                  </a:schemeClr>
                </a:solidFill>
              </a:rPr>
              <a:t>Эхальм</a:t>
            </a:r>
            <a:r>
              <a:rPr lang="ru-RU" sz="1400" i="1" kern="0" dirty="0">
                <a:solidFill>
                  <a:schemeClr val="tx2">
                    <a:lumMod val="50000"/>
                  </a:schemeClr>
                </a:solidFill>
              </a:rPr>
              <a:t>, 2000)</a:t>
            </a:r>
          </a:p>
          <a:p>
            <a:r>
              <a:rPr lang="ru-RU" altLang="ru-RU" sz="2400" i="1" kern="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en-US" altLang="ru-RU" sz="2400" i="1" kern="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44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65l">
  <a:themeElements>
    <a:clrScheme name="Тема Office 3">
      <a:dk1>
        <a:srgbClr val="000000"/>
      </a:dk1>
      <a:lt1>
        <a:srgbClr val="FFFFFF"/>
      </a:lt1>
      <a:dk2>
        <a:srgbClr val="37399B"/>
      </a:dk2>
      <a:lt2>
        <a:srgbClr val="C0C0C0"/>
      </a:lt2>
      <a:accent1>
        <a:srgbClr val="699DE9"/>
      </a:accent1>
      <a:accent2>
        <a:srgbClr val="EFB049"/>
      </a:accent2>
      <a:accent3>
        <a:srgbClr val="FFFFFF"/>
      </a:accent3>
      <a:accent4>
        <a:srgbClr val="000000"/>
      </a:accent4>
      <a:accent5>
        <a:srgbClr val="B9CCF2"/>
      </a:accent5>
      <a:accent6>
        <a:srgbClr val="D99F41"/>
      </a:accent6>
      <a:hlink>
        <a:srgbClr val="7476DC"/>
      </a:hlink>
      <a:folHlink>
        <a:srgbClr val="9AC664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66"/>
        </a:dk2>
        <a:lt2>
          <a:srgbClr val="969696"/>
        </a:lt2>
        <a:accent1>
          <a:srgbClr val="6F4EE6"/>
        </a:accent1>
        <a:accent2>
          <a:srgbClr val="69BFF9"/>
        </a:accent2>
        <a:accent3>
          <a:srgbClr val="FFFFFF"/>
        </a:accent3>
        <a:accent4>
          <a:srgbClr val="000000"/>
        </a:accent4>
        <a:accent5>
          <a:srgbClr val="BBB2F0"/>
        </a:accent5>
        <a:accent6>
          <a:srgbClr val="5EADE2"/>
        </a:accent6>
        <a:hlink>
          <a:srgbClr val="D17FB6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165E86"/>
        </a:dk2>
        <a:lt2>
          <a:srgbClr val="969696"/>
        </a:lt2>
        <a:accent1>
          <a:srgbClr val="33C5A9"/>
        </a:accent1>
        <a:accent2>
          <a:srgbClr val="90DE88"/>
        </a:accent2>
        <a:accent3>
          <a:srgbClr val="FFFFFF"/>
        </a:accent3>
        <a:accent4>
          <a:srgbClr val="000000"/>
        </a:accent4>
        <a:accent5>
          <a:srgbClr val="ADDFD1"/>
        </a:accent5>
        <a:accent6>
          <a:srgbClr val="82C97B"/>
        </a:accent6>
        <a:hlink>
          <a:srgbClr val="7D96D3"/>
        </a:hlink>
        <a:folHlink>
          <a:srgbClr val="DEDB7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37399B"/>
        </a:dk2>
        <a:lt2>
          <a:srgbClr val="C0C0C0"/>
        </a:lt2>
        <a:accent1>
          <a:srgbClr val="699DE9"/>
        </a:accent1>
        <a:accent2>
          <a:srgbClr val="EFB049"/>
        </a:accent2>
        <a:accent3>
          <a:srgbClr val="FFFFFF"/>
        </a:accent3>
        <a:accent4>
          <a:srgbClr val="000000"/>
        </a:accent4>
        <a:accent5>
          <a:srgbClr val="B9CCF2"/>
        </a:accent5>
        <a:accent6>
          <a:srgbClr val="D99F41"/>
        </a:accent6>
        <a:hlink>
          <a:srgbClr val="7476DC"/>
        </a:hlink>
        <a:folHlink>
          <a:srgbClr val="9AC66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cdb2004165l</Template>
  <TotalTime>694</TotalTime>
  <Words>462</Words>
  <Application>Microsoft Office PowerPoint</Application>
  <PresentationFormat>Экран (4:3)</PresentationFormat>
  <Paragraphs>113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cdb2004165l</vt:lpstr>
      <vt:lpstr>Image</vt:lpstr>
      <vt:lpstr>Разработка и создание  электронных учебных курсов.   Общие рекомендации.</vt:lpstr>
      <vt:lpstr>Управление  качеством  образования</vt:lpstr>
      <vt:lpstr>Электронный учебный курс </vt:lpstr>
      <vt:lpstr>Структура курса дистанционной поддержки  процесса  обучения</vt:lpstr>
      <vt:lpstr>Функции электронного курса</vt:lpstr>
      <vt:lpstr>Анатомия курса</vt:lpstr>
      <vt:lpstr>эффективная схема создания конструктивного взаимодействия на основе использования электронного курса</vt:lpstr>
      <vt:lpstr>мотивация</vt:lpstr>
      <vt:lpstr>Интерактивность</vt:lpstr>
      <vt:lpstr>Этапы внедрения</vt:lpstr>
      <vt:lpstr>Рекомендации специалистов</vt:lpstr>
      <vt:lpstr>Формирование учебного портала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user</dc:creator>
  <cp:lastModifiedBy>Делягина Ирина Валерьевна</cp:lastModifiedBy>
  <cp:revision>22</cp:revision>
  <dcterms:created xsi:type="dcterms:W3CDTF">2015-02-16T17:26:27Z</dcterms:created>
  <dcterms:modified xsi:type="dcterms:W3CDTF">2015-04-28T09:00:29Z</dcterms:modified>
</cp:coreProperties>
</file>