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2" r:id="rId3"/>
    <p:sldId id="258" r:id="rId4"/>
    <p:sldId id="263" r:id="rId5"/>
    <p:sldId id="260" r:id="rId6"/>
    <p:sldId id="264" r:id="rId7"/>
    <p:sldId id="256" r:id="rId8"/>
    <p:sldId id="257" r:id="rId9"/>
    <p:sldId id="259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E8EA808-0988-474F-910C-8DEFF270B7B7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2F99D8-7E3E-498E-B70E-DBB53A0B21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484784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Arial" pitchFamily="34" charset="0"/>
                <a:cs typeface="Arial" pitchFamily="34" charset="0"/>
              </a:rPr>
              <a:t>АВТОРСКИЙ КУРС ДИСЦИПЛИНЫ</a:t>
            </a:r>
          </a:p>
          <a:p>
            <a:pPr algn="ctr"/>
            <a:r>
              <a:rPr lang="ru-RU" sz="4800" dirty="0" smtClean="0">
                <a:latin typeface="Arial Black" pitchFamily="34" charset="0"/>
              </a:rPr>
              <a:t>________________ 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«ТРУДОВОЕ ПРАВО»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0648"/>
            <a:ext cx="7726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обязательные и необязательные задания</a:t>
            </a:r>
          </a:p>
        </p:txBody>
      </p:sp>
      <p:pic>
        <p:nvPicPr>
          <p:cNvPr id="5" name="Рисунок 4" descr="Ashampoo_Snap_2015.04.27_11h47m49s_011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9742" y="1226608"/>
            <a:ext cx="3336371" cy="5370744"/>
          </a:xfrm>
          <a:prstGeom prst="rect">
            <a:avLst/>
          </a:prstGeom>
        </p:spPr>
      </p:pic>
      <p:pic>
        <p:nvPicPr>
          <p:cNvPr id="6" name="Рисунок 5" descr="Ashampoo_Snap_2015.04.27_11h50m25s_012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191941"/>
            <a:ext cx="6748171" cy="5666059"/>
          </a:xfrm>
          <a:prstGeom prst="rect">
            <a:avLst/>
          </a:prstGeom>
        </p:spPr>
      </p:pic>
      <p:pic>
        <p:nvPicPr>
          <p:cNvPr id="7" name="Рисунок 6" descr="Ashampoo_Snap_2015.04.27_11h51m57s_013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052736"/>
            <a:ext cx="5688632" cy="5952198"/>
          </a:xfrm>
          <a:prstGeom prst="rect">
            <a:avLst/>
          </a:prstGeom>
        </p:spPr>
      </p:pic>
      <p:pic>
        <p:nvPicPr>
          <p:cNvPr id="8" name="Рисунок 7" descr="Ashampoo_Snap_2015.04.27_11h53m30s_014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916832"/>
            <a:ext cx="6392168" cy="3820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0648"/>
            <a:ext cx="7726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банк вопросов</a:t>
            </a:r>
          </a:p>
        </p:txBody>
      </p:sp>
      <p:pic>
        <p:nvPicPr>
          <p:cNvPr id="5" name="Рисунок 4" descr="Ashampoo_Snap_2015.04.27_12h04m02s_015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1268760"/>
            <a:ext cx="4706237" cy="5400600"/>
          </a:xfrm>
          <a:prstGeom prst="rect">
            <a:avLst/>
          </a:prstGeom>
        </p:spPr>
      </p:pic>
      <p:pic>
        <p:nvPicPr>
          <p:cNvPr id="6" name="Рисунок 5" descr="Ashampoo_Snap_2015.04.27_12h05m04s_016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52736"/>
            <a:ext cx="8612157" cy="5616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0648"/>
            <a:ext cx="7726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пример самостоятельной работы</a:t>
            </a:r>
          </a:p>
        </p:txBody>
      </p:sp>
      <p:pic>
        <p:nvPicPr>
          <p:cNvPr id="5" name="Рисунок 4" descr="Ashampoo_Snap_2015.04.27_12h08m03s_017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416824" cy="5539148"/>
          </a:xfrm>
          <a:prstGeom prst="rect">
            <a:avLst/>
          </a:prstGeom>
        </p:spPr>
      </p:pic>
      <p:pic>
        <p:nvPicPr>
          <p:cNvPr id="6" name="Рисунок 5" descr="Ashampoo_Snap_2015.04.27_12h09m42s_018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0943" y="0"/>
            <a:ext cx="7482114" cy="6858000"/>
          </a:xfrm>
          <a:prstGeom prst="rect">
            <a:avLst/>
          </a:prstGeom>
        </p:spPr>
      </p:pic>
      <p:pic>
        <p:nvPicPr>
          <p:cNvPr id="7" name="Рисунок 6" descr="Ashampoo_Snap_2015.04.27_12h10m54s_019_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69662"/>
            <a:ext cx="9144000" cy="5318675"/>
          </a:xfrm>
          <a:prstGeom prst="rect">
            <a:avLst/>
          </a:prstGeom>
        </p:spPr>
      </p:pic>
      <p:pic>
        <p:nvPicPr>
          <p:cNvPr id="8" name="Рисунок 7" descr="Ashampoo_Snap_2015.04.27_12h11m51s_020_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97827"/>
            <a:ext cx="9144000" cy="4062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0648"/>
            <a:ext cx="7726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кроссворды.</a:t>
            </a:r>
          </a:p>
        </p:txBody>
      </p:sp>
      <p:pic>
        <p:nvPicPr>
          <p:cNvPr id="5" name="Рисунок 4" descr="Ashampoo_Snap_2015.04.27_12h15m29s_021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124744"/>
            <a:ext cx="6097827" cy="6356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2564904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88640"/>
            <a:ext cx="734481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Образовательный портал ЮУМК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420888"/>
          <a:ext cx="8712970" cy="4139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486"/>
                <a:gridCol w="1288004"/>
                <a:gridCol w="1212240"/>
                <a:gridCol w="1212240"/>
              </a:tblGrid>
              <a:tr h="73367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Примерная структура образовательного портала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Юр-кий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комплекс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Мет-кий</a:t>
                      </a:r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комплекс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Многопр</a:t>
                      </a:r>
                      <a:r>
                        <a:rPr lang="ru-RU" dirty="0" smtClean="0"/>
                        <a:t>.</a:t>
                      </a:r>
                    </a:p>
                    <a:p>
                      <a:pPr algn="ctr"/>
                      <a:r>
                        <a:rPr lang="ru-RU" dirty="0" smtClean="0"/>
                        <a:t>комплекс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Количество реализуемых специальностей</a:t>
                      </a:r>
                      <a:endParaRPr lang="ru-RU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5</a:t>
                      </a:r>
                      <a:endParaRPr lang="ru-RU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8</a:t>
                      </a:r>
                      <a:endParaRPr lang="ru-RU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14</a:t>
                      </a:r>
                      <a:endParaRPr lang="ru-RU" b="1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электронных курсов для очной 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475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357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r>
                        <a:rPr lang="ru-RU" baseline="0" dirty="0" smtClean="0"/>
                        <a:t> электронных курсов для заочной 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электронных курсов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532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357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/>
                        <a:t>Активных электронных курсов для очной 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357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Активных электронных курсов для заочной формы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425065">
                <a:tc>
                  <a:txBody>
                    <a:bodyPr/>
                    <a:lstStyle/>
                    <a:p>
                      <a:r>
                        <a:rPr lang="ru-RU" dirty="0" smtClean="0"/>
                        <a:t>Неактивных курсов,</a:t>
                      </a:r>
                      <a:r>
                        <a:rPr lang="ru-RU" baseline="0" dirty="0" smtClean="0"/>
                        <a:t> подлежащих удалению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217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1196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Всего в образовательном портале размещено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1088 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электронных курсов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935" y="188640"/>
            <a:ext cx="89940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р</a:t>
            </a:r>
            <a:r>
              <a:rPr lang="ru-RU" sz="2800" b="1" dirty="0" smtClean="0">
                <a:solidFill>
                  <a:srgbClr val="FF0000"/>
                </a:solidFill>
              </a:rPr>
              <a:t>абочая программа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755576" y="1152128"/>
            <a:ext cx="7177215" cy="5705872"/>
            <a:chOff x="755576" y="1152128"/>
            <a:chExt cx="7177215" cy="5705872"/>
          </a:xfrm>
        </p:grpSpPr>
        <p:pic>
          <p:nvPicPr>
            <p:cNvPr id="5" name="Рисунок 4" descr="Ashampoo_Snap_2015.04.25_12h33m16s_006_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5656" y="1152128"/>
              <a:ext cx="6457135" cy="5705872"/>
            </a:xfrm>
            <a:prstGeom prst="rect">
              <a:avLst/>
            </a:prstGeom>
          </p:spPr>
        </p:pic>
        <p:sp>
          <p:nvSpPr>
            <p:cNvPr id="6" name="Стрелка вправо 5"/>
            <p:cNvSpPr/>
            <p:nvPr/>
          </p:nvSpPr>
          <p:spPr>
            <a:xfrm>
              <a:off x="755576" y="3429000"/>
              <a:ext cx="864096" cy="28803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право 6"/>
            <p:cNvSpPr/>
            <p:nvPr/>
          </p:nvSpPr>
          <p:spPr>
            <a:xfrm>
              <a:off x="755576" y="6165304"/>
              <a:ext cx="864096" cy="28803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15616" y="1340768"/>
            <a:ext cx="696556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Согласно рабочей программы дисциплины:</a:t>
            </a:r>
          </a:p>
          <a:p>
            <a:endParaRPr lang="ru-RU" sz="2800" dirty="0"/>
          </a:p>
          <a:p>
            <a:r>
              <a:rPr lang="ru-RU" sz="2800" b="1" dirty="0" smtClean="0"/>
              <a:t>Максимальная нагрузка            </a:t>
            </a:r>
            <a:r>
              <a:rPr lang="ru-RU" sz="2800" b="1" dirty="0" smtClean="0">
                <a:solidFill>
                  <a:srgbClr val="C00000"/>
                </a:solidFill>
              </a:rPr>
              <a:t>135 часов</a:t>
            </a:r>
            <a:r>
              <a:rPr lang="ru-RU" sz="2800" b="1" dirty="0" smtClean="0"/>
              <a:t>;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Аудиторная работа </a:t>
            </a:r>
            <a:r>
              <a:rPr lang="ru-RU" sz="2800" b="1" dirty="0"/>
              <a:t> </a:t>
            </a:r>
            <a:r>
              <a:rPr lang="ru-RU" sz="2800" b="1" dirty="0" smtClean="0"/>
              <a:t>  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90 часов</a:t>
            </a:r>
            <a:r>
              <a:rPr lang="ru-RU" sz="2800" b="1" dirty="0" smtClean="0"/>
              <a:t>;</a:t>
            </a:r>
          </a:p>
          <a:p>
            <a:endParaRPr lang="ru-RU" sz="2800" b="1" dirty="0" smtClean="0"/>
          </a:p>
          <a:p>
            <a:r>
              <a:rPr lang="ru-RU" sz="2800" b="1" dirty="0"/>
              <a:t>н</a:t>
            </a:r>
            <a:r>
              <a:rPr lang="ru-RU" sz="2800" b="1" dirty="0" smtClean="0"/>
              <a:t>е связанная с</a:t>
            </a:r>
          </a:p>
          <a:p>
            <a:r>
              <a:rPr lang="ru-RU" sz="2800" b="1" dirty="0"/>
              <a:t>п</a:t>
            </a:r>
            <a:r>
              <a:rPr lang="ru-RU" sz="2800" b="1" dirty="0" smtClean="0"/>
              <a:t>рактической деятельностью    </a:t>
            </a:r>
            <a:r>
              <a:rPr lang="ru-RU" sz="2800" b="1" dirty="0" smtClean="0">
                <a:solidFill>
                  <a:srgbClr val="C00000"/>
                </a:solidFill>
              </a:rPr>
              <a:t>58 часов</a:t>
            </a:r>
            <a:r>
              <a:rPr lang="ru-RU" sz="2800" b="1" dirty="0" smtClean="0"/>
              <a:t>;</a:t>
            </a:r>
          </a:p>
          <a:p>
            <a:endParaRPr lang="ru-RU" sz="2800" b="1" dirty="0" smtClean="0"/>
          </a:p>
          <a:p>
            <a:r>
              <a:rPr lang="ru-RU" sz="2800" b="1" dirty="0"/>
              <a:t>п</a:t>
            </a:r>
            <a:r>
              <a:rPr lang="ru-RU" sz="2800" b="1" dirty="0" smtClean="0"/>
              <a:t>рактическая работа                  </a:t>
            </a:r>
            <a:r>
              <a:rPr lang="ru-RU" sz="2800" b="1" dirty="0" smtClean="0">
                <a:solidFill>
                  <a:srgbClr val="C00000"/>
                </a:solidFill>
              </a:rPr>
              <a:t>32 часа</a:t>
            </a:r>
            <a:r>
              <a:rPr lang="ru-RU" sz="2800" b="1" dirty="0" smtClean="0"/>
              <a:t>;</a:t>
            </a:r>
          </a:p>
          <a:p>
            <a:endParaRPr lang="ru-RU" sz="2800" b="1" dirty="0" smtClean="0"/>
          </a:p>
          <a:p>
            <a:r>
              <a:rPr lang="ru-RU" sz="2800" b="1" dirty="0"/>
              <a:t>с</a:t>
            </a:r>
            <a:r>
              <a:rPr lang="ru-RU" sz="2800" b="1" dirty="0" smtClean="0"/>
              <a:t>амостоятельная работа             </a:t>
            </a:r>
            <a:r>
              <a:rPr lang="ru-RU" sz="2800" b="1" dirty="0" smtClean="0">
                <a:solidFill>
                  <a:srgbClr val="C00000"/>
                </a:solidFill>
              </a:rPr>
              <a:t>45 часов</a:t>
            </a:r>
            <a:r>
              <a:rPr lang="ru-RU" sz="2800" dirty="0" smtClean="0"/>
              <a:t>;  </a:t>
            </a:r>
            <a:endParaRPr lang="ru-RU" sz="28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3933056"/>
            <a:ext cx="6984776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5229200"/>
            <a:ext cx="6984776" cy="14401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j-lt"/>
              </a:rPr>
              <a:t>точное</a:t>
            </a:r>
            <a:r>
              <a:rPr lang="ru-RU" b="1" dirty="0" smtClean="0">
                <a:solidFill>
                  <a:srgbClr val="FF0000"/>
                </a:solidFill>
              </a:rPr>
              <a:t> число обязательных для выполнения заданий, согласно понедельному плану деятельности студента, при реализации БРС, если составлять его согласно 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рабочей программы дисциплины «Трудовое право»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9512" y="1772816"/>
          <a:ext cx="8784976" cy="388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160240"/>
                <a:gridCol w="2160240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Части электронного курса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Аудиторная практическая работа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(обязательная работа)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Внеаудиторная самостоятельная работа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(обязательная работа)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Выполнение заданий преподавателя в случае пропуска практических</a:t>
                      </a:r>
                      <a:r>
                        <a:rPr lang="ru-RU" baseline="0" dirty="0" smtClean="0"/>
                        <a:t> работ </a:t>
                      </a:r>
                      <a:r>
                        <a:rPr lang="ru-RU" baseline="0" dirty="0" smtClean="0">
                          <a:solidFill>
                            <a:srgbClr val="006600"/>
                          </a:solidFill>
                        </a:rPr>
                        <a:t>(необязательная работа для большинства)</a:t>
                      </a:r>
                      <a:endParaRPr lang="ru-RU" dirty="0">
                        <a:solidFill>
                          <a:srgbClr val="006600"/>
                        </a:solidFill>
                      </a:endParaRPr>
                    </a:p>
                  </a:txBody>
                  <a:tcPr/>
                </a:tc>
              </a:tr>
              <a:tr h="6800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часть </a:t>
                      </a:r>
                    </a:p>
                    <a:p>
                      <a:r>
                        <a:rPr lang="ru-RU" dirty="0" smtClean="0"/>
                        <a:t>(третий семестр)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 часов </a:t>
                      </a:r>
                    </a:p>
                    <a:p>
                      <a:pPr algn="ctr"/>
                      <a:r>
                        <a:rPr lang="ru-RU" dirty="0" smtClean="0"/>
                        <a:t>(8 заданий)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часов </a:t>
                      </a:r>
                    </a:p>
                    <a:p>
                      <a:pPr algn="ctr"/>
                      <a:r>
                        <a:rPr lang="ru-RU" dirty="0" smtClean="0"/>
                        <a:t>(9 заданий)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 часов</a:t>
                      </a:r>
                    </a:p>
                    <a:p>
                      <a:pPr algn="ctr"/>
                      <a:r>
                        <a:rPr lang="ru-RU" dirty="0" smtClean="0"/>
                        <a:t>(8 заданий)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Вторая часть (четвертый семестр)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часов</a:t>
                      </a:r>
                    </a:p>
                    <a:p>
                      <a:pPr algn="ctr"/>
                      <a:r>
                        <a:rPr lang="ru-RU" dirty="0" smtClean="0"/>
                        <a:t>(9 заданий)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27 часов</a:t>
                      </a:r>
                    </a:p>
                    <a:p>
                      <a:pPr algn="ctr"/>
                      <a:r>
                        <a:rPr lang="ru-RU" dirty="0" smtClean="0"/>
                        <a:t>(14 заданий)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18 часов</a:t>
                      </a:r>
                    </a:p>
                    <a:p>
                      <a:pPr algn="ctr"/>
                      <a:r>
                        <a:rPr lang="ru-RU" dirty="0" smtClean="0"/>
                        <a:t>(9 заданий)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692696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+mj-lt"/>
              </a:rPr>
              <a:t>средний вес оценки деятельности студента за выполнение одного задания, в каждой части дисциплины «Трудовое право»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576" y="2420888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itchFamily="34" charset="0"/>
              </a:rPr>
              <a:t>Первая часть – 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4 балла</a:t>
            </a:r>
          </a:p>
          <a:p>
            <a:pPr algn="ctr"/>
            <a:endParaRPr lang="ru-RU" sz="3600" dirty="0" smtClean="0">
              <a:latin typeface="Arial Black" pitchFamily="34" charset="0"/>
            </a:endParaRPr>
          </a:p>
          <a:p>
            <a:pPr algn="ctr"/>
            <a:r>
              <a:rPr lang="ru-RU" sz="3600" dirty="0" smtClean="0">
                <a:latin typeface="Arial Black" pitchFamily="34" charset="0"/>
              </a:rPr>
              <a:t>Вторая часть – 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3 балла 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935" y="332656"/>
            <a:ext cx="8994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2204864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примеры почасового распределения обязательных для выполнения заданий по дисциплинам специальностей, реализуемых в юридическом комплексе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33265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1196752"/>
          <a:ext cx="8568951" cy="5470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008112"/>
                <a:gridCol w="1296144"/>
                <a:gridCol w="1152128"/>
                <a:gridCol w="936104"/>
                <a:gridCol w="1008111"/>
              </a:tblGrid>
              <a:tr h="3377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дисциплины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Спец-ть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Число частей курса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Макс-но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СМ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История (ОД)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82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Информатика (ЕН)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Теория государства и права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Гражданское право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26</a:t>
                      </a:r>
                      <a:r>
                        <a:rPr lang="ru-RU" dirty="0" smtClean="0"/>
                        <a:t>/20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69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Арбитражный процесс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ПСО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</a:tr>
              <a:tr h="440928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 (ЕН)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Физика (ОД)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Бухгалтерский учет и налогообложение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Основы менеджмента и маркетинга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</a:tr>
              <a:tr h="337790">
                <a:tc>
                  <a:txBody>
                    <a:bodyPr/>
                    <a:lstStyle/>
                    <a:p>
                      <a:r>
                        <a:rPr lang="ru-RU" dirty="0" smtClean="0"/>
                        <a:t>Финансы, денежное обращение</a:t>
                      </a:r>
                      <a:r>
                        <a:rPr lang="ru-RU" baseline="0" dirty="0" smtClean="0"/>
                        <a:t> и кредит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620688"/>
            <a:ext cx="599971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ЭЛЕКТРОННЫЙ КУРС ДИСЦИПЛИНЫ </a:t>
            </a:r>
          </a:p>
          <a:p>
            <a:pPr algn="ctr"/>
            <a:r>
              <a:rPr lang="ru-RU" sz="3600" b="1" dirty="0" smtClean="0"/>
              <a:t>«ТРУДОВОЕ ПРАВО»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36096" y="5517232"/>
            <a:ext cx="3538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АВТОР: ПРЕПОДАВАТЕЛЬ ПАВЛОВ С.Л.</a:t>
            </a:r>
            <a:endParaRPr lang="ru-RU" sz="1600" dirty="0"/>
          </a:p>
        </p:txBody>
      </p:sp>
      <p:pic>
        <p:nvPicPr>
          <p:cNvPr id="6" name="Рисунок 5" descr="Ashampoo_Snap_2015.04.25_12h21m48s_002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916832"/>
            <a:ext cx="5356514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188640"/>
            <a:ext cx="8742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</a:rPr>
              <a:t> режиме редактирования</a:t>
            </a:r>
          </a:p>
        </p:txBody>
      </p:sp>
      <p:pic>
        <p:nvPicPr>
          <p:cNvPr id="6" name="Рисунок 5" descr="Ashampoo_Snap_2015.04.25_12h25m39s_003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196752"/>
            <a:ext cx="5778285" cy="5825100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4427984" y="5877272"/>
            <a:ext cx="576064" cy="79208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260648"/>
            <a:ext cx="77260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ЭЛЕКТРОННЫЙ КУРС ДИСЦИПЛИНЫ «ТРУДОВОЕ ПРАВО»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к</a:t>
            </a:r>
            <a:r>
              <a:rPr lang="ru-RU" sz="2400" b="1" dirty="0" smtClean="0">
                <a:solidFill>
                  <a:srgbClr val="FF0000"/>
                </a:solidFill>
              </a:rPr>
              <a:t>алендарно-тематический план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907704" y="1124744"/>
            <a:ext cx="5268276" cy="6246488"/>
            <a:chOff x="1907704" y="1124744"/>
            <a:chExt cx="5268276" cy="6246488"/>
          </a:xfrm>
        </p:grpSpPr>
        <p:pic>
          <p:nvPicPr>
            <p:cNvPr id="5" name="Рисунок 4" descr="Ashampoo_Snap_2015.04.25_12h52m23s_007_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07704" y="1124744"/>
              <a:ext cx="5268276" cy="6246488"/>
            </a:xfrm>
            <a:prstGeom prst="rect">
              <a:avLst/>
            </a:prstGeom>
          </p:spPr>
        </p:pic>
        <p:sp>
          <p:nvSpPr>
            <p:cNvPr id="6" name="Стрелка вниз 5"/>
            <p:cNvSpPr/>
            <p:nvPr/>
          </p:nvSpPr>
          <p:spPr>
            <a:xfrm>
              <a:off x="4644008" y="5733256"/>
              <a:ext cx="432048" cy="864096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Рисунок 7" descr="Ashampoo_Snap_2015.04.25_12h53m55s_008_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60"/>
            <a:ext cx="9144000" cy="5437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dc37da6d8cf793ca9671c82538b8359ac8b2ec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</TotalTime>
  <Words>478</Words>
  <Application>Microsoft Office PowerPoint</Application>
  <PresentationFormat>Экран (4:3)</PresentationFormat>
  <Paragraphs>179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pavlovsl</dc:creator>
  <cp:lastModifiedBy>pavlovsl</cp:lastModifiedBy>
  <cp:revision>6</cp:revision>
  <dcterms:created xsi:type="dcterms:W3CDTF">2015-04-25T07:17:10Z</dcterms:created>
  <dcterms:modified xsi:type="dcterms:W3CDTF">2015-04-27T07:27:28Z</dcterms:modified>
</cp:coreProperties>
</file>