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2"/>
  </p:notesMasterIdLst>
  <p:sldIdLst>
    <p:sldId id="256" r:id="rId2"/>
    <p:sldId id="280" r:id="rId3"/>
    <p:sldId id="340" r:id="rId4"/>
    <p:sldId id="334" r:id="rId5"/>
    <p:sldId id="310" r:id="rId6"/>
    <p:sldId id="311" r:id="rId7"/>
    <p:sldId id="312" r:id="rId8"/>
    <p:sldId id="315" r:id="rId9"/>
    <p:sldId id="317" r:id="rId10"/>
    <p:sldId id="336" r:id="rId11"/>
    <p:sldId id="318" r:id="rId12"/>
    <p:sldId id="319" r:id="rId13"/>
    <p:sldId id="320" r:id="rId14"/>
    <p:sldId id="321" r:id="rId15"/>
    <p:sldId id="322" r:id="rId16"/>
    <p:sldId id="327" r:id="rId17"/>
    <p:sldId id="324" r:id="rId18"/>
    <p:sldId id="326" r:id="rId19"/>
    <p:sldId id="328" r:id="rId20"/>
    <p:sldId id="330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6284B6-DC28-4FBB-808B-AD99D8EFAEF0}" type="doc">
      <dgm:prSet loTypeId="urn:microsoft.com/office/officeart/2005/8/layout/cycle7" loCatId="cycle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E3F0FF03-B3AB-4062-9013-1F1A8B0CF22F}">
      <dgm:prSet phldrT="[Текст]"/>
      <dgm:spPr>
        <a:xfrm>
          <a:off x="2000279" y="1187"/>
          <a:ext cx="4071950" cy="103585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en-US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PlanWizard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C852535-F9FA-4865-9CD5-EAB355ADF995}" type="parTrans" cxnId="{0B940F0E-C7D9-4754-9315-E64A5E1EED77}">
      <dgm:prSet/>
      <dgm:spPr/>
      <dgm:t>
        <a:bodyPr/>
        <a:lstStyle/>
        <a:p>
          <a:endParaRPr lang="ru-RU"/>
        </a:p>
      </dgm:t>
    </dgm:pt>
    <dgm:pt modelId="{8480A226-BC5A-4F7B-8B58-037AF98EB733}" type="sibTrans" cxnId="{0B940F0E-C7D9-4754-9315-E64A5E1EED77}">
      <dgm:prSet/>
      <dgm:spPr>
        <a:xfrm rot="2922243">
          <a:off x="4196004" y="1403275"/>
          <a:ext cx="2252260" cy="1159464"/>
        </a:xfrm>
        <a:prstGeom prst="left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solidFill>
            <a:sysClr val="windowText" lastClr="000000"/>
          </a:solidFill>
        </a:ln>
        <a:effectLst/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Стоимости ресурсов</a:t>
          </a:r>
          <a:endParaRPr lang="ru-RU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BDC090DB-D195-4EB7-945E-0143BF94BCC9}">
      <dgm:prSet phldrT="[Текст]"/>
      <dgm:spPr>
        <a:xfrm>
          <a:off x="4929221" y="2928976"/>
          <a:ext cx="3357586" cy="103585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en-US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DeliverWIZARD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A544E85-E65C-4DD5-8454-8D228D0E5B59}" type="parTrans" cxnId="{F5372AF5-0CCA-47F7-BEB2-02BC75277572}">
      <dgm:prSet/>
      <dgm:spPr/>
      <dgm:t>
        <a:bodyPr/>
        <a:lstStyle/>
        <a:p>
          <a:endParaRPr lang="ru-RU"/>
        </a:p>
      </dgm:t>
    </dgm:pt>
    <dgm:pt modelId="{A32D825A-41B5-490F-8732-2BD60ACC16A8}" type="sibTrans" cxnId="{F5372AF5-0CCA-47F7-BEB2-02BC75277572}">
      <dgm:prSet/>
      <dgm:spPr>
        <a:xfrm rot="10790873">
          <a:off x="3569969" y="3308346"/>
          <a:ext cx="1257312" cy="362547"/>
        </a:xfrm>
        <a:prstGeom prst="leftRightArrow">
          <a:avLst>
            <a:gd name="adj1" fmla="val 60000"/>
            <a:gd name="adj2" fmla="val 50000"/>
          </a:avLst>
        </a:prstGeom>
        <a:noFill/>
        <a:ln>
          <a:noFill/>
        </a:ln>
        <a:effectLst/>
      </dgm:spPr>
      <dgm:t>
        <a:bodyPr/>
        <a:lstStyle/>
        <a:p>
          <a:endParaRPr lang="ru-RU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E971DDB-7D96-4354-9CBC-21DCF62C4A17}">
      <dgm:prSet phldrT="[Текст]"/>
      <dgm:spPr>
        <a:xfrm>
          <a:off x="0" y="2942063"/>
          <a:ext cx="3357586" cy="103585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SmetaWIZARD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C4D9D20-6971-4CAC-B534-C287D7619956}" type="parTrans" cxnId="{FB471B8E-AB1F-48DF-B9FC-929A3174DD1F}">
      <dgm:prSet/>
      <dgm:spPr/>
      <dgm:t>
        <a:bodyPr/>
        <a:lstStyle/>
        <a:p>
          <a:endParaRPr lang="ru-RU"/>
        </a:p>
      </dgm:t>
    </dgm:pt>
    <dgm:pt modelId="{6B1C077B-63EA-4C69-AAD5-171D0C7CE84E}" type="sibTrans" cxnId="{FB471B8E-AB1F-48DF-B9FC-929A3174DD1F}">
      <dgm:prSet custT="1"/>
      <dgm:spPr>
        <a:xfrm rot="18522979">
          <a:off x="1656018" y="1578925"/>
          <a:ext cx="2204583" cy="1137399"/>
        </a:xfrm>
        <a:prstGeom prst="left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solidFill>
            <a:sysClr val="windowText" lastClr="000000"/>
          </a:solidFill>
        </a:ln>
        <a:effectLst/>
      </dgm:spPr>
      <dgm:t>
        <a:bodyPr/>
        <a:lstStyle/>
        <a:p>
          <a:r>
            <a:rPr lang="ru-RU" sz="24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Сметы</a:t>
          </a:r>
        </a:p>
        <a:p>
          <a:r>
            <a:rPr lang="ru-RU" sz="24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Акты</a:t>
          </a:r>
          <a:endParaRPr lang="ru-RU" sz="24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4AE3C5AD-15AD-4FA4-8D9D-02CE06D9D2A2}" type="pres">
      <dgm:prSet presAssocID="{E96284B6-DC28-4FBB-808B-AD99D8EFAEF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F6ABE8-E379-45FE-9404-05A9184B8223}" type="pres">
      <dgm:prSet presAssocID="{E3F0FF03-B3AB-4062-9013-1F1A8B0CF22F}" presName="node" presStyleLbl="node1" presStyleIdx="0" presStyleCnt="3" custScaleX="196551" custRadScaleRad="100147" custRadScaleInc="-5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8657B6-5542-467C-AD5A-2114DA38DCCF}" type="pres">
      <dgm:prSet presAssocID="{8480A226-BC5A-4F7B-8B58-037AF98EB733}" presName="sibTrans" presStyleLbl="sibTrans2D1" presStyleIdx="0" presStyleCnt="3" custScaleX="179133" custScaleY="319810" custLinFactNeighborX="6700" custLinFactNeighborY="6489"/>
      <dgm:spPr/>
      <dgm:t>
        <a:bodyPr/>
        <a:lstStyle/>
        <a:p>
          <a:endParaRPr lang="ru-RU"/>
        </a:p>
      </dgm:t>
    </dgm:pt>
    <dgm:pt modelId="{67C92850-63AA-4038-A194-9D660C6850DA}" type="pres">
      <dgm:prSet presAssocID="{8480A226-BC5A-4F7B-8B58-037AF98EB733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69388A7C-0F0C-41AF-8FC8-FA7222D65972}" type="pres">
      <dgm:prSet presAssocID="{BDC090DB-D195-4EB7-945E-0143BF94BCC9}" presName="node" presStyleLbl="node1" presStyleIdx="1" presStyleCnt="3" custScaleX="162069" custRadScaleRad="126256" custRadScaleInc="-23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F32BA-BAD2-4F17-B061-3F34DD9AF0DA}" type="pres">
      <dgm:prSet presAssocID="{A32D825A-41B5-490F-8732-2BD60ACC16A8}" presName="sibTrans" presStyleLbl="sibTrans2D1" presStyleIdx="1" presStyleCnt="3" custLinFactNeighborX="4392" custLinFactNeighborY="9978"/>
      <dgm:spPr/>
      <dgm:t>
        <a:bodyPr/>
        <a:lstStyle/>
        <a:p>
          <a:endParaRPr lang="ru-RU"/>
        </a:p>
      </dgm:t>
    </dgm:pt>
    <dgm:pt modelId="{154101CB-E9E7-45D8-B9AF-02FA0A9F385C}" type="pres">
      <dgm:prSet presAssocID="{A32D825A-41B5-490F-8732-2BD60ACC16A8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43C95E7A-A7BD-4FBF-BA75-A5E3C619C43D}" type="pres">
      <dgm:prSet presAssocID="{8E971DDB-7D96-4354-9CBC-21DCF62C4A17}" presName="node" presStyleLbl="node1" presStyleIdx="2" presStyleCnt="3" custScaleX="162069" custRadScaleRad="121588" custRadScaleInc="196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078C66-1E01-4C8E-BEF6-B6A217C810AF}" type="pres">
      <dgm:prSet presAssocID="{6B1C077B-63EA-4C69-AAD5-171D0C7CE84E}" presName="sibTrans" presStyleLbl="sibTrans2D1" presStyleIdx="2" presStyleCnt="3" custScaleX="175341" custScaleY="313724" custLinFactNeighborX="-14956" custLinFactNeighborY="-5421"/>
      <dgm:spPr/>
      <dgm:t>
        <a:bodyPr/>
        <a:lstStyle/>
        <a:p>
          <a:endParaRPr lang="ru-RU"/>
        </a:p>
      </dgm:t>
    </dgm:pt>
    <dgm:pt modelId="{FA8127B0-AFFB-4B42-A764-FCCD044B365A}" type="pres">
      <dgm:prSet presAssocID="{6B1C077B-63EA-4C69-AAD5-171D0C7CE84E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501C30C5-6F08-4E34-8B35-28D107505BBF}" type="presOf" srcId="{6B1C077B-63EA-4C69-AAD5-171D0C7CE84E}" destId="{5F078C66-1E01-4C8E-BEF6-B6A217C810AF}" srcOrd="0" destOrd="0" presId="urn:microsoft.com/office/officeart/2005/8/layout/cycle7"/>
    <dgm:cxn modelId="{F5372AF5-0CCA-47F7-BEB2-02BC75277572}" srcId="{E96284B6-DC28-4FBB-808B-AD99D8EFAEF0}" destId="{BDC090DB-D195-4EB7-945E-0143BF94BCC9}" srcOrd="1" destOrd="0" parTransId="{1A544E85-E65C-4DD5-8454-8D228D0E5B59}" sibTransId="{A32D825A-41B5-490F-8732-2BD60ACC16A8}"/>
    <dgm:cxn modelId="{0B940F0E-C7D9-4754-9315-E64A5E1EED77}" srcId="{E96284B6-DC28-4FBB-808B-AD99D8EFAEF0}" destId="{E3F0FF03-B3AB-4062-9013-1F1A8B0CF22F}" srcOrd="0" destOrd="0" parTransId="{FC852535-F9FA-4865-9CD5-EAB355ADF995}" sibTransId="{8480A226-BC5A-4F7B-8B58-037AF98EB733}"/>
    <dgm:cxn modelId="{6FAF8FBD-5B94-43F2-8417-EA5CDF940099}" type="presOf" srcId="{A32D825A-41B5-490F-8732-2BD60ACC16A8}" destId="{C2DF32BA-BAD2-4F17-B061-3F34DD9AF0DA}" srcOrd="0" destOrd="0" presId="urn:microsoft.com/office/officeart/2005/8/layout/cycle7"/>
    <dgm:cxn modelId="{9CD5AEA2-3306-413D-B667-623D665EDA5F}" type="presOf" srcId="{8480A226-BC5A-4F7B-8B58-037AF98EB733}" destId="{CB8657B6-5542-467C-AD5A-2114DA38DCCF}" srcOrd="0" destOrd="0" presId="urn:microsoft.com/office/officeart/2005/8/layout/cycle7"/>
    <dgm:cxn modelId="{55E32655-6AE3-4810-A7F2-D10A6EFAB510}" type="presOf" srcId="{E96284B6-DC28-4FBB-808B-AD99D8EFAEF0}" destId="{4AE3C5AD-15AD-4FA4-8D9D-02CE06D9D2A2}" srcOrd="0" destOrd="0" presId="urn:microsoft.com/office/officeart/2005/8/layout/cycle7"/>
    <dgm:cxn modelId="{1973E6B7-2E89-40CB-B568-200E9A70FDA8}" type="presOf" srcId="{BDC090DB-D195-4EB7-945E-0143BF94BCC9}" destId="{69388A7C-0F0C-41AF-8FC8-FA7222D65972}" srcOrd="0" destOrd="0" presId="urn:microsoft.com/office/officeart/2005/8/layout/cycle7"/>
    <dgm:cxn modelId="{A5EBE404-3533-4D66-8BE0-AD348738CFCE}" type="presOf" srcId="{A32D825A-41B5-490F-8732-2BD60ACC16A8}" destId="{154101CB-E9E7-45D8-B9AF-02FA0A9F385C}" srcOrd="1" destOrd="0" presId="urn:microsoft.com/office/officeart/2005/8/layout/cycle7"/>
    <dgm:cxn modelId="{40FD175A-446A-4D05-9079-72D54B93837B}" type="presOf" srcId="{8480A226-BC5A-4F7B-8B58-037AF98EB733}" destId="{67C92850-63AA-4038-A194-9D660C6850DA}" srcOrd="1" destOrd="0" presId="urn:microsoft.com/office/officeart/2005/8/layout/cycle7"/>
    <dgm:cxn modelId="{F44566C6-CC54-42D8-9B7C-1E0F283D19B5}" type="presOf" srcId="{8E971DDB-7D96-4354-9CBC-21DCF62C4A17}" destId="{43C95E7A-A7BD-4FBF-BA75-A5E3C619C43D}" srcOrd="0" destOrd="0" presId="urn:microsoft.com/office/officeart/2005/8/layout/cycle7"/>
    <dgm:cxn modelId="{FB471B8E-AB1F-48DF-B9FC-929A3174DD1F}" srcId="{E96284B6-DC28-4FBB-808B-AD99D8EFAEF0}" destId="{8E971DDB-7D96-4354-9CBC-21DCF62C4A17}" srcOrd="2" destOrd="0" parTransId="{8C4D9D20-6971-4CAC-B534-C287D7619956}" sibTransId="{6B1C077B-63EA-4C69-AAD5-171D0C7CE84E}"/>
    <dgm:cxn modelId="{A78B9FEC-CAEB-44CA-92C2-3457538EE5EE}" type="presOf" srcId="{6B1C077B-63EA-4C69-AAD5-171D0C7CE84E}" destId="{FA8127B0-AFFB-4B42-A764-FCCD044B365A}" srcOrd="1" destOrd="0" presId="urn:microsoft.com/office/officeart/2005/8/layout/cycle7"/>
    <dgm:cxn modelId="{3083E005-190B-42B8-A77F-A85AD87A9A4F}" type="presOf" srcId="{E3F0FF03-B3AB-4062-9013-1F1A8B0CF22F}" destId="{84F6ABE8-E379-45FE-9404-05A9184B8223}" srcOrd="0" destOrd="0" presId="urn:microsoft.com/office/officeart/2005/8/layout/cycle7"/>
    <dgm:cxn modelId="{F7CBF1B2-A3A1-4FC8-90F8-DA394D3F01E3}" type="presParOf" srcId="{4AE3C5AD-15AD-4FA4-8D9D-02CE06D9D2A2}" destId="{84F6ABE8-E379-45FE-9404-05A9184B8223}" srcOrd="0" destOrd="0" presId="urn:microsoft.com/office/officeart/2005/8/layout/cycle7"/>
    <dgm:cxn modelId="{ADFF5926-D534-49F4-8163-90DE30F156BC}" type="presParOf" srcId="{4AE3C5AD-15AD-4FA4-8D9D-02CE06D9D2A2}" destId="{CB8657B6-5542-467C-AD5A-2114DA38DCCF}" srcOrd="1" destOrd="0" presId="urn:microsoft.com/office/officeart/2005/8/layout/cycle7"/>
    <dgm:cxn modelId="{DF0274DB-13D5-463B-BFA2-FA0BEB3F3684}" type="presParOf" srcId="{CB8657B6-5542-467C-AD5A-2114DA38DCCF}" destId="{67C92850-63AA-4038-A194-9D660C6850DA}" srcOrd="0" destOrd="0" presId="urn:microsoft.com/office/officeart/2005/8/layout/cycle7"/>
    <dgm:cxn modelId="{59824783-0787-4978-A154-853B47C10270}" type="presParOf" srcId="{4AE3C5AD-15AD-4FA4-8D9D-02CE06D9D2A2}" destId="{69388A7C-0F0C-41AF-8FC8-FA7222D65972}" srcOrd="2" destOrd="0" presId="urn:microsoft.com/office/officeart/2005/8/layout/cycle7"/>
    <dgm:cxn modelId="{DD32A8D5-317E-4CD0-959D-3EE4C1246992}" type="presParOf" srcId="{4AE3C5AD-15AD-4FA4-8D9D-02CE06D9D2A2}" destId="{C2DF32BA-BAD2-4F17-B061-3F34DD9AF0DA}" srcOrd="3" destOrd="0" presId="urn:microsoft.com/office/officeart/2005/8/layout/cycle7"/>
    <dgm:cxn modelId="{7172E47D-875B-41B0-AE85-0C7E41146C39}" type="presParOf" srcId="{C2DF32BA-BAD2-4F17-B061-3F34DD9AF0DA}" destId="{154101CB-E9E7-45D8-B9AF-02FA0A9F385C}" srcOrd="0" destOrd="0" presId="urn:microsoft.com/office/officeart/2005/8/layout/cycle7"/>
    <dgm:cxn modelId="{BB5057C2-C83F-4E58-976F-72FC18F1A389}" type="presParOf" srcId="{4AE3C5AD-15AD-4FA4-8D9D-02CE06D9D2A2}" destId="{43C95E7A-A7BD-4FBF-BA75-A5E3C619C43D}" srcOrd="4" destOrd="0" presId="urn:microsoft.com/office/officeart/2005/8/layout/cycle7"/>
    <dgm:cxn modelId="{EF9D38C2-A466-42F0-A61A-31FBD63FA443}" type="presParOf" srcId="{4AE3C5AD-15AD-4FA4-8D9D-02CE06D9D2A2}" destId="{5F078C66-1E01-4C8E-BEF6-B6A217C810AF}" srcOrd="5" destOrd="0" presId="urn:microsoft.com/office/officeart/2005/8/layout/cycle7"/>
    <dgm:cxn modelId="{35FB9E91-D9C2-4B64-85D5-6FFAEC0BD4A1}" type="presParOf" srcId="{5F078C66-1E01-4C8E-BEF6-B6A217C810AF}" destId="{FA8127B0-AFFB-4B42-A764-FCCD044B365A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6ABE8-E379-45FE-9404-05A9184B8223}">
      <dsp:nvSpPr>
        <dsp:cNvPr id="0" name=""/>
        <dsp:cNvSpPr/>
      </dsp:nvSpPr>
      <dsp:spPr>
        <a:xfrm>
          <a:off x="2000279" y="1187"/>
          <a:ext cx="4071950" cy="103585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PlanWizard</a:t>
          </a:r>
          <a:endParaRPr lang="ru-RU" sz="3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030618" y="31526"/>
        <a:ext cx="4011272" cy="975173"/>
      </dsp:txXfrm>
    </dsp:sp>
    <dsp:sp modelId="{CB8657B6-5542-467C-AD5A-2114DA38DCCF}">
      <dsp:nvSpPr>
        <dsp:cNvPr id="0" name=""/>
        <dsp:cNvSpPr/>
      </dsp:nvSpPr>
      <dsp:spPr>
        <a:xfrm rot="2797430">
          <a:off x="4412435" y="1289335"/>
          <a:ext cx="1896068" cy="1159464"/>
        </a:xfrm>
        <a:prstGeom prst="left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solidFill>
            <a:sysClr val="windowText" lastClr="0000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Стоимости ресурсов</a:t>
          </a:r>
          <a:endParaRPr lang="ru-RU" sz="2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760274" y="1521228"/>
        <a:ext cx="1200390" cy="695678"/>
      </dsp:txXfrm>
    </dsp:sp>
    <dsp:sp modelId="{69388A7C-0F0C-41AF-8FC8-FA7222D65972}">
      <dsp:nvSpPr>
        <dsp:cNvPr id="0" name=""/>
        <dsp:cNvSpPr/>
      </dsp:nvSpPr>
      <dsp:spPr>
        <a:xfrm>
          <a:off x="4864055" y="2654044"/>
          <a:ext cx="3357586" cy="103585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err="1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DeliverWIZARD</a:t>
          </a:r>
          <a:endParaRPr lang="ru-RU" sz="3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894394" y="2684383"/>
        <a:ext cx="3296908" cy="975173"/>
      </dsp:txXfrm>
    </dsp:sp>
    <dsp:sp modelId="{C2DF32BA-BAD2-4F17-B061-3F34DD9AF0DA}">
      <dsp:nvSpPr>
        <dsp:cNvPr id="0" name=""/>
        <dsp:cNvSpPr/>
      </dsp:nvSpPr>
      <dsp:spPr>
        <a:xfrm rot="10747116">
          <a:off x="3719843" y="3062874"/>
          <a:ext cx="1058469" cy="362547"/>
        </a:xfrm>
        <a:prstGeom prst="left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3828607" y="3135383"/>
        <a:ext cx="840941" cy="217529"/>
      </dsp:txXfrm>
    </dsp:sp>
    <dsp:sp modelId="{43C95E7A-A7BD-4FBF-BA75-A5E3C619C43D}">
      <dsp:nvSpPr>
        <dsp:cNvPr id="0" name=""/>
        <dsp:cNvSpPr/>
      </dsp:nvSpPr>
      <dsp:spPr>
        <a:xfrm>
          <a:off x="183538" y="2726052"/>
          <a:ext cx="3357586" cy="1035851"/>
        </a:xfrm>
        <a:prstGeom prst="roundRect">
          <a:avLst>
            <a:gd name="adj" fmla="val 10000"/>
          </a:avLst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SmetaWIZARD</a:t>
          </a:r>
          <a:endParaRPr lang="ru-RU" sz="3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13877" y="2756391"/>
        <a:ext cx="3296908" cy="975173"/>
      </dsp:txXfrm>
    </dsp:sp>
    <dsp:sp modelId="{5F078C66-1E01-4C8E-BEF6-B6A217C810AF}">
      <dsp:nvSpPr>
        <dsp:cNvPr id="0" name=""/>
        <dsp:cNvSpPr/>
      </dsp:nvSpPr>
      <dsp:spPr>
        <a:xfrm rot="18514993">
          <a:off x="1863023" y="1293191"/>
          <a:ext cx="1855931" cy="1137399"/>
        </a:xfrm>
        <a:prstGeom prst="leftRightArrow">
          <a:avLst>
            <a:gd name="adj1" fmla="val 60000"/>
            <a:gd name="adj2" fmla="val 50000"/>
          </a:avLst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>
          <a:solidFill>
            <a:sysClr val="windowText" lastClr="0000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Сметы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Акты</a:t>
          </a:r>
          <a:endParaRPr lang="ru-RU" sz="24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204243" y="1520671"/>
        <a:ext cx="1173491" cy="682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D1DA46A-D5C6-4B22-82C6-D82C326ECEED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48D7A30-D1DB-4296-9AE1-C2E72F9A1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6945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14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7BCA7A5-B355-411D-A54F-0C74834B3D7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218CE-CAEC-4C1D-9CC4-2051410C0F22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BCD08-B710-4350-BCFF-8AE3A0461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709C6-821A-4A06-96D0-D2475CB538AF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8C646-5CBE-4758-8F09-7AC221B5E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5357C-79D4-4799-87E2-1E681AF2150D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95816-3C2A-4287-8978-F5871995A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657CF-5BCB-4E66-A359-0DE58069A3E4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D10E6-0938-4815-851A-EC5A5623A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5A425-C13E-4343-89FF-314D0BE8029A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813F0-2374-440D-893B-6ACB066F2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B3734-85CC-42D4-AA39-9C8CDC28BAFA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A4959-F023-446A-9FF0-67E567CFC5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CE6A-CF7F-47CB-8177-AA0D05F4052C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37869-6B4C-4417-A6ED-CD40308CF1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A706-18E4-455F-BB7A-582EBC47BBF5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81E20-D7A6-43F1-979E-79D6EC105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8B6D1-3DE1-4446-B1ED-DA7344AF89DD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2F998-4A94-4E23-BCC3-3095DBC35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F9814-4405-4020-88D3-88AC076A955C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4A861-F46C-409B-BE8D-3CE0B200C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B426C-D40D-43F5-9B3A-E469B0AF30B5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0F1A9-8FCC-494D-AE7B-1E7745195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E4196D-9ACE-4D7A-BA88-2243B7E9670D}" type="datetimeFigureOut">
              <a:rPr lang="ru-RU"/>
              <a:pPr>
                <a:defRPr/>
              </a:pPr>
              <a:t>28.04.2015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8FEE65-AD5A-4A1B-8CC1-742A79E94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1" r:id="rId2"/>
    <p:sldLayoutId id="2147483853" r:id="rId3"/>
    <p:sldLayoutId id="2147483850" r:id="rId4"/>
    <p:sldLayoutId id="2147483849" r:id="rId5"/>
    <p:sldLayoutId id="2147483848" r:id="rId6"/>
    <p:sldLayoutId id="2147483847" r:id="rId7"/>
    <p:sldLayoutId id="2147483846" r:id="rId8"/>
    <p:sldLayoutId id="2147483854" r:id="rId9"/>
    <p:sldLayoutId id="2147483845" r:id="rId10"/>
    <p:sldLayoutId id="214748384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568952" cy="6264696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900" dirty="0" smtClean="0"/>
              <a:t>Особенности организации и проведения практических работ в рамках реализации ФГОС по специальности</a:t>
            </a:r>
            <a:r>
              <a:rPr lang="ru-RU" sz="4900" dirty="0"/>
              <a:t> </a:t>
            </a:r>
            <a:r>
              <a:rPr lang="ru-RU" sz="4900" dirty="0" smtClean="0"/>
              <a:t>08.02.01 «Строительство </a:t>
            </a:r>
            <a:r>
              <a:rPr lang="ru-RU" sz="4900" dirty="0"/>
              <a:t>и эксплуатация зданий и сооружений» </a:t>
            </a:r>
            <a:r>
              <a:rPr lang="ru-RU" sz="4900" dirty="0" smtClean="0"/>
              <a:t>на основе информационных технологий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341438"/>
            <a:ext cx="8856663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Прямоугольник 1"/>
          <p:cNvSpPr>
            <a:spLocks noChangeArrowheads="1"/>
          </p:cNvSpPr>
          <p:nvPr/>
        </p:nvSpPr>
        <p:spPr bwMode="auto">
          <a:xfrm>
            <a:off x="2173288" y="404813"/>
            <a:ext cx="5422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rebuchet MS" pitchFamily="34" charset="0"/>
              </a:rPr>
              <a:t>Использование нормативов</a:t>
            </a:r>
          </a:p>
        </p:txBody>
      </p:sp>
      <p:sp>
        <p:nvSpPr>
          <p:cNvPr id="56323" name="Прямоугольник 2"/>
          <p:cNvSpPr>
            <a:spLocks noChangeArrowheads="1"/>
          </p:cNvSpPr>
          <p:nvPr/>
        </p:nvSpPr>
        <p:spPr bwMode="auto">
          <a:xfrm>
            <a:off x="468313" y="5589588"/>
            <a:ext cx="4572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rebuchet MS" pitchFamily="34" charset="0"/>
              </a:rPr>
              <a:t>Базы норм и расценок.</a:t>
            </a:r>
          </a:p>
          <a:p>
            <a:r>
              <a:rPr lang="ru-RU" sz="2400">
                <a:latin typeface="Trebuchet MS" pitchFamily="34" charset="0"/>
              </a:rPr>
              <a:t>Ценники на ресурсы.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85000"/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kern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Рисунок 1" descr="&amp;Scy;&amp;kcy;&amp;acy;&amp;chcy;&amp;acy;&amp;tcy;&amp;softcy; &amp;scy;&amp;mcy;&amp;iecy;&amp;tcy;&amp;ncy;&amp;ucy;&amp;yucy; &amp;pcy;&amp;rcy;&amp;ocy;&amp;gcy;&amp;rcy;&amp;acy;&amp;mcy;&amp;mcy;&amp;ucy; &amp;scy;&amp;mcy;&amp;iecy;&amp;tcy;&amp;acy;-&amp;vcy;&amp;icy;&amp;zcy;&amp;acy;&amp;rcy;&amp;dcy;&amp;scy;&amp;kcy;&amp;acy;&amp;chcy;&amp;acy;&amp;tcy;&amp;softcy; &amp;scy;&amp;mcy;&amp;iecy;&amp;tcy;&amp;ncy;&amp;ucy;&amp;yucy; &amp;pcy;&amp;rcy;&amp;ocy;&amp;gcy;&amp;rcy;&amp;acy;&amp;mcy;&amp;mcy;&amp;ucy; &amp;scy;&amp;mcy;&amp;iecy;&amp;tcy;&amp;acy; - 7 &amp;Fcy;&amp;iecy;&amp;vcy;&amp;rcy;&amp;acy;&amp;lcy;&amp;yacy; 2014 - Blog - Penobetonur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60350"/>
            <a:ext cx="7991475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Прямоугольник 1"/>
          <p:cNvSpPr>
            <a:spLocks noChangeArrowheads="1"/>
          </p:cNvSpPr>
          <p:nvPr/>
        </p:nvSpPr>
        <p:spPr bwMode="auto">
          <a:xfrm>
            <a:off x="1116013" y="762000"/>
            <a:ext cx="70897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rebuchet MS" pitchFamily="34" charset="0"/>
              </a:rPr>
              <a:t>Основные возможности программы:</a:t>
            </a:r>
          </a:p>
        </p:txBody>
      </p:sp>
      <p:sp>
        <p:nvSpPr>
          <p:cNvPr id="59394" name="Прямоугольник 2"/>
          <p:cNvSpPr>
            <a:spLocks noChangeArrowheads="1"/>
          </p:cNvSpPr>
          <p:nvPr/>
        </p:nvSpPr>
        <p:spPr bwMode="auto">
          <a:xfrm>
            <a:off x="708025" y="2060575"/>
            <a:ext cx="79057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Trebuchet MS" pitchFamily="34" charset="0"/>
              </a:rPr>
              <a:t>- </a:t>
            </a:r>
            <a:r>
              <a:rPr lang="ru-RU" sz="2400">
                <a:latin typeface="Trebuchet MS" pitchFamily="34" charset="0"/>
              </a:rPr>
              <a:t>организация пакета функционально связанных документов, относящихся к одному проекту;</a:t>
            </a:r>
          </a:p>
          <a:p>
            <a:pPr algn="just"/>
            <a:r>
              <a:rPr lang="ru-RU" sz="2400">
                <a:latin typeface="Trebuchet MS" pitchFamily="34" charset="0"/>
              </a:rPr>
              <a:t>- автоматический перевод смет, рассчитанных индексным методом, в ресурсный метод и обратно;</a:t>
            </a:r>
          </a:p>
          <a:p>
            <a:pPr algn="just"/>
            <a:r>
              <a:rPr lang="ru-RU" sz="2400">
                <a:latin typeface="Trebuchet MS" pitchFamily="34" charset="0"/>
              </a:rPr>
              <a:t>-  одновременный расчёт смет любой сложности по разделам индексным и ресурсным методами;</a:t>
            </a:r>
          </a:p>
          <a:p>
            <a:pPr algn="just"/>
            <a:r>
              <a:rPr lang="ru-RU" sz="2400">
                <a:latin typeface="Trebuchet MS" pitchFamily="34" charset="0"/>
              </a:rPr>
              <a:t>- формирование внешнего вида документа в процессе расчета, а также использование режима предварительного просмотра для контроля печатной формы документа;</a:t>
            </a:r>
          </a:p>
          <a:p>
            <a:pPr algn="just"/>
            <a:r>
              <a:rPr lang="ru-RU" sz="900">
                <a:latin typeface="Trebuchet MS" pitchFamily="34" charset="0"/>
              </a:rPr>
              <a:t>    </a:t>
            </a:r>
          </a:p>
        </p:txBody>
      </p:sp>
      <p:pic>
        <p:nvPicPr>
          <p:cNvPr id="59395" name="Рисунок 3" descr="&amp;Bcy;&amp;iecy;&amp;scy;&amp;pcy;&amp;lcy;&amp;acy;&amp;tcy;&amp;ncy;&amp;ocy; &amp;scy;&amp;kcy;&amp;acy;&amp;chcy;&amp;acy;&amp;tcy;&amp;softcy; Smeta Wizard 4.0 &amp;scy; &amp;kcy;&amp;acy;&amp;tcy;&amp;acy;&amp;lcy;&amp;ocy;&amp;gcy;&amp;acy; &amp;lcy;&amp;iecy;&amp;gcy;&amp;acy;&amp;lcy;&amp;softcy;&amp;ncy;&amp;ocy; &amp;bcy;&amp;iecy;&amp;scy;&amp;pcy;&amp;lcy;&amp;acy;&amp;tcy;&amp;ncy;&amp;ycy;&amp;khcy; - 26 &amp;Dcy;&amp;iecy;&amp;kcy;&amp;acy;&amp;bcy;&amp;rcy;&amp;yacy; 2013 - Blog - Seleck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1113"/>
            <a:ext cx="1835150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Прямоугольник 1"/>
          <p:cNvSpPr>
            <a:spLocks noChangeArrowheads="1"/>
          </p:cNvSpPr>
          <p:nvPr/>
        </p:nvSpPr>
        <p:spPr bwMode="auto">
          <a:xfrm>
            <a:off x="611188" y="1412875"/>
            <a:ext cx="80645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Trebuchet MS" pitchFamily="34" charset="0"/>
              </a:rPr>
              <a:t>-  автоматическое создание форм: акты сдачи-приемки выполненных работ, компенсации по материалам, КС-3, М-29, дефектные ведомости, расчеты текущей стоимости, ресурсные ведомости Ф-5, объектные ресурсные ведомости и др.;</a:t>
            </a:r>
          </a:p>
          <a:p>
            <a:pPr algn="just"/>
            <a:r>
              <a:rPr lang="ru-RU" sz="2400">
                <a:latin typeface="Trebuchet MS" pitchFamily="34" charset="0"/>
              </a:rPr>
              <a:t>- расчёт формы калькуляции с занесением созданных расценок в базу данных;</a:t>
            </a:r>
          </a:p>
          <a:p>
            <a:pPr algn="just"/>
            <a:r>
              <a:rPr lang="ru-RU" sz="2400">
                <a:latin typeface="Trebuchet MS" pitchFamily="34" charset="0"/>
              </a:rPr>
              <a:t>- ведение накопительных ведомостей, сводных и объектных смет;</a:t>
            </a:r>
          </a:p>
          <a:p>
            <a:pPr algn="just"/>
            <a:r>
              <a:rPr lang="ru-RU" sz="2400">
                <a:latin typeface="Trebuchet MS" pitchFamily="34" charset="0"/>
              </a:rPr>
              <a:t>- автоматическое получение суммарной стоимости неучтенных материалов, суммарной стоимости оборудования и возврата материалов, расчета стоимости основных материалов с учетом перевозки грузов.</a:t>
            </a:r>
          </a:p>
        </p:txBody>
      </p:sp>
      <p:sp>
        <p:nvSpPr>
          <p:cNvPr id="60418" name="Прямоугольник 2"/>
          <p:cNvSpPr>
            <a:spLocks noChangeArrowheads="1"/>
          </p:cNvSpPr>
          <p:nvPr/>
        </p:nvSpPr>
        <p:spPr bwMode="auto">
          <a:xfrm>
            <a:off x="1331913" y="692150"/>
            <a:ext cx="70897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rebuchet MS" pitchFamily="34" charset="0"/>
              </a:rPr>
              <a:t>Основные возможности программы:</a:t>
            </a: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113"/>
            <a:ext cx="183515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Прямоугольник 1"/>
          <p:cNvSpPr>
            <a:spLocks noChangeArrowheads="1"/>
          </p:cNvSpPr>
          <p:nvPr/>
        </p:nvSpPr>
        <p:spPr bwMode="auto">
          <a:xfrm>
            <a:off x="449263" y="1916113"/>
            <a:ext cx="7850187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Trebuchet MS" pitchFamily="34" charset="0"/>
              </a:rPr>
              <a:t>	AutoCAD – это Система Автоматического Проектирования (САПР). Она относится к классу программ CAD (Computer Aided Design), которые предназначены, в первую очередь, для разработки конструкторской документации: чертежей, моделей объектов, схем и т. д.</a:t>
            </a:r>
          </a:p>
          <a:p>
            <a:pPr algn="just"/>
            <a:r>
              <a:rPr lang="ru-RU" sz="2800">
                <a:latin typeface="Trebuchet MS" pitchFamily="34" charset="0"/>
              </a:rPr>
              <a:t>	Программа позволяет строить 2D и 3D чертежи любых назначения и сложности с максимальной точностью.</a:t>
            </a:r>
          </a:p>
        </p:txBody>
      </p:sp>
      <p:sp>
        <p:nvSpPr>
          <p:cNvPr id="64514" name="Прямоугольник 2"/>
          <p:cNvSpPr>
            <a:spLocks noChangeArrowheads="1"/>
          </p:cNvSpPr>
          <p:nvPr/>
        </p:nvSpPr>
        <p:spPr bwMode="auto">
          <a:xfrm>
            <a:off x="3322638" y="1558925"/>
            <a:ext cx="2524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rebuchet MS" pitchFamily="34" charset="0"/>
              </a:rPr>
              <a:t> </a:t>
            </a:r>
            <a:endParaRPr lang="en-US" sz="2800">
              <a:latin typeface="Trebuchet MS" pitchFamily="34" charset="0"/>
            </a:endParaRPr>
          </a:p>
        </p:txBody>
      </p:sp>
      <p:sp>
        <p:nvSpPr>
          <p:cNvPr id="64515" name="Прямоугольник 3"/>
          <p:cNvSpPr>
            <a:spLocks noChangeArrowheads="1"/>
          </p:cNvSpPr>
          <p:nvPr/>
        </p:nvSpPr>
        <p:spPr bwMode="auto">
          <a:xfrm>
            <a:off x="4108450" y="908050"/>
            <a:ext cx="4351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rebuchet MS" pitchFamily="34" charset="0"/>
              </a:rPr>
              <a:t>О программе </a:t>
            </a:r>
            <a:r>
              <a:rPr lang="en-US" sz="3200">
                <a:latin typeface="Trebuchet MS" pitchFamily="34" charset="0"/>
              </a:rPr>
              <a:t>AutoCAD</a:t>
            </a:r>
            <a:endParaRPr lang="ru-RU" sz="3200">
              <a:latin typeface="Trebuchet MS" pitchFamily="34" charset="0"/>
            </a:endParaRPr>
          </a:p>
        </p:txBody>
      </p:sp>
      <p:pic>
        <p:nvPicPr>
          <p:cNvPr id="645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8755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Прямоугольник 2"/>
          <p:cNvSpPr>
            <a:spLocks noChangeArrowheads="1"/>
          </p:cNvSpPr>
          <p:nvPr/>
        </p:nvSpPr>
        <p:spPr bwMode="auto">
          <a:xfrm>
            <a:off x="395288" y="2060575"/>
            <a:ext cx="8329612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Trebuchet MS" pitchFamily="34" charset="0"/>
              </a:rPr>
              <a:t>Начиная с версии AutoCAD 2004, программа приобрела именно те основные принципы работы, которые лежат в ней и поныне. С тех пор, каждая последующая версия программы, приобретая дополнительные функции и возможности, обладает все теми же основными механизмами и инструментами, становясь, однако, все более совершенной, удобной и функциональной.</a:t>
            </a:r>
          </a:p>
        </p:txBody>
      </p:sp>
      <p:sp>
        <p:nvSpPr>
          <p:cNvPr id="65538" name="Прямоугольник 3"/>
          <p:cNvSpPr>
            <a:spLocks noChangeArrowheads="1"/>
          </p:cNvSpPr>
          <p:nvPr/>
        </p:nvSpPr>
        <p:spPr bwMode="auto">
          <a:xfrm>
            <a:off x="4010025" y="1557338"/>
            <a:ext cx="254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rebuchet MS" pitchFamily="34" charset="0"/>
              </a:rPr>
              <a:t> </a:t>
            </a:r>
            <a:endParaRPr lang="en-US" sz="3200">
              <a:latin typeface="Trebuchet MS" pitchFamily="34" charset="0"/>
            </a:endParaRPr>
          </a:p>
        </p:txBody>
      </p:sp>
      <p:sp>
        <p:nvSpPr>
          <p:cNvPr id="65539" name="Прямоугольник 4"/>
          <p:cNvSpPr>
            <a:spLocks noChangeArrowheads="1"/>
          </p:cNvSpPr>
          <p:nvPr/>
        </p:nvSpPr>
        <p:spPr bwMode="auto">
          <a:xfrm>
            <a:off x="3830638" y="1196975"/>
            <a:ext cx="4341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rebuchet MS" pitchFamily="34" charset="0"/>
              </a:rPr>
              <a:t>О программе </a:t>
            </a:r>
            <a:r>
              <a:rPr lang="en-US" sz="3200">
                <a:latin typeface="Trebuchet MS" pitchFamily="34" charset="0"/>
              </a:rPr>
              <a:t>AutoCAD</a:t>
            </a:r>
            <a:endParaRPr lang="ru-RU" sz="3200">
              <a:latin typeface="Trebuchet MS" pitchFamily="34" charset="0"/>
            </a:endParaRPr>
          </a:p>
        </p:txBody>
      </p:sp>
      <p:pic>
        <p:nvPicPr>
          <p:cNvPr id="655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19875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563888" y="4149080"/>
            <a:ext cx="5121816" cy="2160240"/>
          </a:xfrm>
        </p:spPr>
        <p:txBody>
          <a:bodyPr>
            <a:normAutofit fontScale="90000"/>
          </a:bodyPr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100" dirty="0" smtClean="0"/>
              <a:t>             </a:t>
            </a:r>
            <a:r>
              <a:rPr lang="ru-RU" sz="3600" dirty="0" err="1" smtClean="0"/>
              <a:t>PlanWIZARD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 Календарное </a:t>
            </a:r>
            <a:r>
              <a:rPr lang="ru-RU" sz="3600" dirty="0"/>
              <a:t>и сетевое планирование</a:t>
            </a:r>
            <a:br>
              <a:rPr lang="ru-RU" sz="3600" dirty="0"/>
            </a:br>
            <a:r>
              <a:rPr lang="ru-RU" sz="3600" dirty="0" smtClean="0"/>
              <a:t>          в </a:t>
            </a:r>
            <a:r>
              <a:rPr lang="ru-RU" sz="3600" dirty="0" smtClean="0"/>
              <a:t>строительстве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2771775" y="404813"/>
            <a:ext cx="3189288" cy="2592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5801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Прямоугольник 2"/>
          <p:cNvSpPr>
            <a:spLocks noChangeArrowheads="1"/>
          </p:cNvSpPr>
          <p:nvPr/>
        </p:nvSpPr>
        <p:spPr bwMode="auto">
          <a:xfrm>
            <a:off x="684213" y="1989138"/>
            <a:ext cx="79914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Trebuchet MS" pitchFamily="34" charset="0"/>
              </a:rPr>
              <a:t>PlanWIZARD — программный комплекс, позволяющий осуществлять календарное и сетевое планирование проектов в строительстве.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0"/>
            <a:ext cx="20542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Прямоугольник 1"/>
          <p:cNvSpPr>
            <a:spLocks noChangeArrowheads="1"/>
          </p:cNvSpPr>
          <p:nvPr/>
        </p:nvSpPr>
        <p:spPr bwMode="auto">
          <a:xfrm>
            <a:off x="193675" y="3794125"/>
            <a:ext cx="85693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Trebuchet MS" pitchFamily="34" charset="0"/>
              </a:rPr>
              <a:t>	На основе календарных планов осуществляются  расчеты за выполненные работы, производится поставка необходимых ресурсов, координируется деятельность всех участников реализации проекта и осуществляется  оперативное управление проектом</a:t>
            </a:r>
            <a:r>
              <a:rPr lang="ru-RU">
                <a:latin typeface="Trebuchet MS" pitchFamily="34" charset="0"/>
              </a:rPr>
              <a:t>.</a:t>
            </a:r>
          </a:p>
        </p:txBody>
      </p:sp>
      <p:sp>
        <p:nvSpPr>
          <p:cNvPr id="50178" name="Прямоугольник 2"/>
          <p:cNvSpPr>
            <a:spLocks noChangeArrowheads="1"/>
          </p:cNvSpPr>
          <p:nvPr/>
        </p:nvSpPr>
        <p:spPr bwMode="auto">
          <a:xfrm>
            <a:off x="155575" y="1643063"/>
            <a:ext cx="85693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Trebuchet MS" pitchFamily="34" charset="0"/>
              </a:rPr>
              <a:t>	Календарные планы - это документы, устанавливающие состав, очередность, сроки выполнения работ исполнителями проекта, определяющие требуемые для его реализации ресурсы, необходимые затраты.</a:t>
            </a:r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50813"/>
            <a:ext cx="3187700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03575" y="260350"/>
            <a:ext cx="2736850" cy="72072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Календарные планы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0" y="1730375"/>
            <a:ext cx="2057400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Строительства комплекса объектов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11413" y="3465513"/>
            <a:ext cx="1943100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Использования рабочих кадров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5467350"/>
            <a:ext cx="2057400" cy="9159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 табличной форме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24113" y="5499100"/>
            <a:ext cx="1943100" cy="9159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 виде линейного графика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0" y="3432175"/>
            <a:ext cx="2057400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Строительных процессов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24088" y="1730375"/>
            <a:ext cx="1941512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Производства работ по объекту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87900" y="1730375"/>
            <a:ext cx="2016125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Выполнение производственной программы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56138" y="3465513"/>
            <a:ext cx="2016125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Использования материальных ресурсов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35525" y="5481638"/>
            <a:ext cx="1922463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 виде циклограммы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15175" y="1738313"/>
            <a:ext cx="2028825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Выполнение конструктивного элемента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210425" y="3435350"/>
            <a:ext cx="1933575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Использования финансовых ресурсов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210425" y="5481638"/>
            <a:ext cx="1933575" cy="9144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 виде сетевого графика</a:t>
            </a:r>
          </a:p>
        </p:txBody>
      </p:sp>
      <p:cxnSp>
        <p:nvCxnSpPr>
          <p:cNvPr id="21" name="Соединительная линия уступом 20"/>
          <p:cNvCxnSpPr/>
          <p:nvPr/>
        </p:nvCxnSpPr>
        <p:spPr>
          <a:xfrm rot="5400000">
            <a:off x="2376488" y="3317875"/>
            <a:ext cx="3213100" cy="1143000"/>
          </a:xfrm>
          <a:prstGeom prst="bentConnector3">
            <a:avLst>
              <a:gd name="adj1" fmla="val 94109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rot="5400000">
            <a:off x="2534444" y="-194468"/>
            <a:ext cx="784225" cy="3214687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/>
          <p:nvPr/>
        </p:nvCxnSpPr>
        <p:spPr>
          <a:xfrm rot="5400000">
            <a:off x="3596481" y="842170"/>
            <a:ext cx="784225" cy="1141412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 rot="5400000">
            <a:off x="2971800" y="1855788"/>
            <a:ext cx="2000250" cy="1143000"/>
          </a:xfrm>
          <a:prstGeom prst="bentConnector3">
            <a:avLst>
              <a:gd name="adj1" fmla="val 91143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/>
          <p:nvPr/>
        </p:nvCxnSpPr>
        <p:spPr>
          <a:xfrm rot="5400000">
            <a:off x="1943894" y="816769"/>
            <a:ext cx="2000250" cy="3214688"/>
          </a:xfrm>
          <a:prstGeom prst="bentConnector3">
            <a:avLst>
              <a:gd name="adj1" fmla="val 91143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/>
          <p:nvPr/>
        </p:nvCxnSpPr>
        <p:spPr>
          <a:xfrm rot="5400000">
            <a:off x="1348582" y="2275681"/>
            <a:ext cx="3213100" cy="3214687"/>
          </a:xfrm>
          <a:prstGeom prst="bentConnector3">
            <a:avLst>
              <a:gd name="adj1" fmla="val 94109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оединительная линия уступом 30"/>
          <p:cNvCxnSpPr/>
          <p:nvPr/>
        </p:nvCxnSpPr>
        <p:spPr>
          <a:xfrm rot="16200000" flipH="1">
            <a:off x="5784850" y="-219075"/>
            <a:ext cx="784225" cy="3286125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31"/>
          <p:cNvCxnSpPr/>
          <p:nvPr/>
        </p:nvCxnSpPr>
        <p:spPr>
          <a:xfrm rot="16200000" flipH="1">
            <a:off x="4769644" y="819944"/>
            <a:ext cx="784225" cy="1214437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Соединительная линия уступом 32"/>
          <p:cNvCxnSpPr/>
          <p:nvPr/>
        </p:nvCxnSpPr>
        <p:spPr>
          <a:xfrm rot="16200000" flipH="1">
            <a:off x="4140994" y="1799431"/>
            <a:ext cx="2000250" cy="1214438"/>
          </a:xfrm>
          <a:prstGeom prst="bentConnector3">
            <a:avLst>
              <a:gd name="adj1" fmla="val 91143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ная линия уступом 33"/>
          <p:cNvCxnSpPr/>
          <p:nvPr/>
        </p:nvCxnSpPr>
        <p:spPr>
          <a:xfrm rot="16200000" flipH="1">
            <a:off x="5205413" y="758825"/>
            <a:ext cx="2000250" cy="3286125"/>
          </a:xfrm>
          <a:prstGeom prst="bentConnector3">
            <a:avLst>
              <a:gd name="adj1" fmla="val 91143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ная линия уступом 34"/>
          <p:cNvCxnSpPr/>
          <p:nvPr/>
        </p:nvCxnSpPr>
        <p:spPr>
          <a:xfrm rot="16200000" flipH="1">
            <a:off x="3542507" y="3285331"/>
            <a:ext cx="3213100" cy="1214437"/>
          </a:xfrm>
          <a:prstGeom prst="bentConnector3">
            <a:avLst>
              <a:gd name="adj1" fmla="val 94069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/>
          <p:nvPr/>
        </p:nvCxnSpPr>
        <p:spPr>
          <a:xfrm rot="16200000" flipH="1">
            <a:off x="4570413" y="2246312"/>
            <a:ext cx="3213100" cy="3286125"/>
          </a:xfrm>
          <a:prstGeom prst="bentConnector3">
            <a:avLst>
              <a:gd name="adj1" fmla="val 94109"/>
            </a:avLst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4938" y="1125538"/>
            <a:ext cx="15113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0788" y="2924175"/>
            <a:ext cx="24447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1750" y="4786313"/>
            <a:ext cx="15113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0574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Box 1"/>
          <p:cNvSpPr txBox="1">
            <a:spLocks noChangeArrowheads="1"/>
          </p:cNvSpPr>
          <p:nvPr/>
        </p:nvSpPr>
        <p:spPr bwMode="auto">
          <a:xfrm>
            <a:off x="827088" y="1292225"/>
            <a:ext cx="7500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Trebuchet MS" pitchFamily="34" charset="0"/>
              </a:rPr>
              <a:t>Инструменты для составления  календарных планов:</a:t>
            </a:r>
          </a:p>
        </p:txBody>
      </p:sp>
      <p:sp>
        <p:nvSpPr>
          <p:cNvPr id="52226" name="Прямоугольник 2"/>
          <p:cNvSpPr>
            <a:spLocks noChangeArrowheads="1"/>
          </p:cNvSpPr>
          <p:nvPr/>
        </p:nvSpPr>
        <p:spPr bwMode="auto">
          <a:xfrm>
            <a:off x="501650" y="2692400"/>
            <a:ext cx="85328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rebuchet MS" pitchFamily="34" charset="0"/>
              </a:rPr>
              <a:t>- карандаш, линейка, бумага;</a:t>
            </a:r>
          </a:p>
          <a:p>
            <a:r>
              <a:rPr lang="ru-RU" sz="2800">
                <a:latin typeface="Trebuchet MS" pitchFamily="34" charset="0"/>
              </a:rPr>
              <a:t>- электронные таблицы, например MS Excel;</a:t>
            </a:r>
          </a:p>
          <a:p>
            <a:r>
              <a:rPr lang="ru-RU" sz="2800">
                <a:latin typeface="Trebuchet MS" pitchFamily="34" charset="0"/>
              </a:rPr>
              <a:t>- специализированное программное обеспечение.</a:t>
            </a:r>
          </a:p>
        </p:txBody>
      </p:sp>
      <p:sp>
        <p:nvSpPr>
          <p:cNvPr id="52227" name="Прямоугольник 3"/>
          <p:cNvSpPr>
            <a:spLocks noChangeArrowheads="1"/>
          </p:cNvSpPr>
          <p:nvPr/>
        </p:nvSpPr>
        <p:spPr bwMode="auto">
          <a:xfrm>
            <a:off x="395288" y="5157788"/>
            <a:ext cx="86058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>
                <a:latin typeface="Trebuchet MS" pitchFamily="34" charset="0"/>
              </a:rPr>
              <a:t>Планирование или рисование???</a:t>
            </a:r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542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Прямоугольник 1"/>
          <p:cNvSpPr>
            <a:spLocks noChangeArrowheads="1"/>
          </p:cNvSpPr>
          <p:nvPr/>
        </p:nvSpPr>
        <p:spPr bwMode="auto">
          <a:xfrm>
            <a:off x="755650" y="908050"/>
            <a:ext cx="71294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rebuchet MS" pitchFamily="34" charset="0"/>
              </a:rPr>
              <a:t>Календарный план должен давать ответы на вопросы:</a:t>
            </a:r>
          </a:p>
        </p:txBody>
      </p:sp>
      <p:sp>
        <p:nvSpPr>
          <p:cNvPr id="53250" name="Прямоугольник 2"/>
          <p:cNvSpPr>
            <a:spLocks noChangeArrowheads="1"/>
          </p:cNvSpPr>
          <p:nvPr/>
        </p:nvSpPr>
        <p:spPr bwMode="auto">
          <a:xfrm>
            <a:off x="395288" y="2582863"/>
            <a:ext cx="864076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Trebuchet MS" pitchFamily="34" charset="0"/>
              </a:rPr>
              <a:t>- Чем занимаются исполнители в данный момент времени?</a:t>
            </a:r>
          </a:p>
          <a:p>
            <a:pPr algn="just"/>
            <a:r>
              <a:rPr lang="ru-RU" sz="2400">
                <a:latin typeface="Trebuchet MS" pitchFamily="34" charset="0"/>
              </a:rPr>
              <a:t>- Сколько необходимо средств на ту или иную задачу в ближайшее время?</a:t>
            </a:r>
          </a:p>
          <a:p>
            <a:pPr algn="just"/>
            <a:r>
              <a:rPr lang="ru-RU" sz="2400">
                <a:latin typeface="Trebuchet MS" pitchFamily="34" charset="0"/>
              </a:rPr>
              <a:t>- Какое отставание по срокам с точностью до одного дня?</a:t>
            </a:r>
          </a:p>
          <a:p>
            <a:pPr algn="just"/>
            <a:r>
              <a:rPr lang="ru-RU" sz="2400">
                <a:latin typeface="Trebuchet MS" pitchFamily="34" charset="0"/>
              </a:rPr>
              <a:t>- Каков перерасход бюджета с точность до одного рубля?</a:t>
            </a: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-3175"/>
            <a:ext cx="2054226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5805488"/>
            <a:ext cx="69850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Прямоугольник 1"/>
          <p:cNvSpPr>
            <a:spLocks noChangeArrowheads="1"/>
          </p:cNvSpPr>
          <p:nvPr/>
        </p:nvSpPr>
        <p:spPr bwMode="auto">
          <a:xfrm>
            <a:off x="971550" y="908050"/>
            <a:ext cx="74882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rebuchet MS" pitchFamily="34" charset="0"/>
              </a:rPr>
              <a:t>Взаимодействие программных продуктов Визардсофт.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467544" y="2276872"/>
          <a:ext cx="8286808" cy="4000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0542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Прямоугольник 1"/>
          <p:cNvSpPr>
            <a:spLocks noChangeArrowheads="1"/>
          </p:cNvSpPr>
          <p:nvPr/>
        </p:nvSpPr>
        <p:spPr bwMode="auto">
          <a:xfrm>
            <a:off x="130175" y="2254250"/>
            <a:ext cx="892968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Trebuchet MS" pitchFamily="34" charset="0"/>
              </a:rPr>
              <a:t>- планирование сроков;</a:t>
            </a:r>
          </a:p>
          <a:p>
            <a:r>
              <a:rPr lang="ru-RU" sz="3200">
                <a:latin typeface="Trebuchet MS" pitchFamily="34" charset="0"/>
              </a:rPr>
              <a:t>- планирование ресурсов;</a:t>
            </a:r>
          </a:p>
          <a:p>
            <a:r>
              <a:rPr lang="ru-RU" sz="3200">
                <a:latin typeface="Trebuchet MS" pitchFamily="34" charset="0"/>
              </a:rPr>
              <a:t>- планирование материалов;</a:t>
            </a:r>
          </a:p>
          <a:p>
            <a:r>
              <a:rPr lang="ru-RU" sz="3200">
                <a:latin typeface="Trebuchet MS" pitchFamily="34" charset="0"/>
              </a:rPr>
              <a:t>- планирование бюджета;</a:t>
            </a:r>
          </a:p>
          <a:p>
            <a:r>
              <a:rPr lang="ru-RU" sz="3200">
                <a:latin typeface="Trebuchet MS" pitchFamily="34" charset="0"/>
              </a:rPr>
              <a:t>- формирование заданий для исполнителей;</a:t>
            </a:r>
          </a:p>
          <a:p>
            <a:r>
              <a:rPr lang="ru-RU" sz="3200">
                <a:latin typeface="Trebuchet MS" pitchFamily="34" charset="0"/>
              </a:rPr>
              <a:t>- учет исполнения.</a:t>
            </a:r>
          </a:p>
        </p:txBody>
      </p:sp>
      <p:sp>
        <p:nvSpPr>
          <p:cNvPr id="55298" name="Прямоугольник 2"/>
          <p:cNvSpPr>
            <a:spLocks noChangeArrowheads="1"/>
          </p:cNvSpPr>
          <p:nvPr/>
        </p:nvSpPr>
        <p:spPr bwMode="auto">
          <a:xfrm>
            <a:off x="130175" y="981075"/>
            <a:ext cx="89296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Trebuchet MS" pitchFamily="34" charset="0"/>
              </a:rPr>
              <a:t>PlanWIZARD </a:t>
            </a:r>
            <a:r>
              <a:rPr lang="ru-RU" sz="3200">
                <a:latin typeface="Trebuchet MS" pitchFamily="34" charset="0"/>
              </a:rPr>
              <a:t>в процессе реализации проекта позволяет осуществлять:</a:t>
            </a:r>
          </a:p>
        </p:txBody>
      </p:sp>
      <p:pic>
        <p:nvPicPr>
          <p:cNvPr id="552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542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853</TotalTime>
  <Words>437</Words>
  <Application>Microsoft Office PowerPoint</Application>
  <PresentationFormat>Экран (4:3)</PresentationFormat>
  <Paragraphs>64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Особенности организации и проведения практических работ в рамках реализации ФГОС по специальности 08.02.01 «Строительство и эксплуатация зданий и сооружений» на основе информационных технологий</vt:lpstr>
      <vt:lpstr>             PlanWIZARD  Календарное и сетевое планирование           в строительстве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Практико - ориентированная обучение по специальности  «Строительство и эксплуатация зданий и сооружений»</dc:title>
  <dc:creator>UStudent</dc:creator>
  <cp:lastModifiedBy>Салыкаева Фаузия Жаватовна</cp:lastModifiedBy>
  <cp:revision>57</cp:revision>
  <dcterms:created xsi:type="dcterms:W3CDTF">2014-12-09T07:56:39Z</dcterms:created>
  <dcterms:modified xsi:type="dcterms:W3CDTF">2015-04-28T06:19:33Z</dcterms:modified>
</cp:coreProperties>
</file>