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1" autoAdjust="0"/>
  </p:normalViewPr>
  <p:slideViewPr>
    <p:cSldViewPr>
      <p:cViewPr varScale="1">
        <p:scale>
          <a:sx n="83" d="100"/>
          <a:sy n="83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02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015C5-13B5-42AB-8844-C57FA7D60103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FC7B9-0D42-4000-BDAC-1B8F5E7FAF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FC7B9-0D42-4000-BDAC-1B8F5E7FAF0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FC7B9-0D42-4000-BDAC-1B8F5E7FAF0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FC7B9-0D42-4000-BDAC-1B8F5E7FAF0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30D2F5-D37D-4962-8F31-9D52BF078337}" type="datetimeFigureOut">
              <a:rPr lang="ru-RU" smtClean="0"/>
              <a:pPr/>
              <a:t>27.04.2015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67544" y="1052737"/>
            <a:ext cx="8027169" cy="3354164"/>
          </a:xfrm>
        </p:spPr>
        <p:txBody>
          <a:bodyPr/>
          <a:lstStyle/>
          <a:p>
            <a:pPr algn="ctr"/>
            <a:r>
              <a:rPr lang="ru-RU" sz="3600" b="1" dirty="0"/>
              <a:t>Методическая </a:t>
            </a:r>
            <a:r>
              <a:rPr lang="ru-RU" sz="3600" b="1" dirty="0" smtClean="0"/>
              <a:t>тема:</a:t>
            </a:r>
          </a:p>
          <a:p>
            <a:pPr algn="just"/>
            <a:r>
              <a:rPr lang="ru-RU" sz="3600" b="1" dirty="0" smtClean="0"/>
              <a:t> </a:t>
            </a:r>
            <a:r>
              <a:rPr lang="ru-RU" sz="3600" dirty="0" smtClean="0"/>
              <a:t>формирование </a:t>
            </a:r>
            <a:r>
              <a:rPr lang="ru-RU" sz="3600" dirty="0"/>
              <a:t>информационной компетентности выпускника при изучении дисциплин «Информатика и ИКТ» и ИТПД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Фрагмент  текущих оценок и посещаемости за курс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i="1" dirty="0" smtClean="0"/>
              <a:t>При </a:t>
            </a:r>
            <a:r>
              <a:rPr lang="ru-RU" sz="2400" b="1" i="1" dirty="0" smtClean="0"/>
              <a:t>систематическом заполнении </a:t>
            </a:r>
            <a:r>
              <a:rPr lang="ru-RU" sz="2400" i="1" dirty="0" smtClean="0"/>
              <a:t>курса оценками и посещаемости является одним из инструментов мотивации обучающихся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3140968"/>
            <a:ext cx="5544616" cy="338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48264" y="63813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К рейтингу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71420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Опция </a:t>
            </a:r>
            <a:r>
              <a:rPr lang="ru-RU" sz="2400" b="1" dirty="0" smtClean="0"/>
              <a:t>детальный рейтинг студентов </a:t>
            </a:r>
            <a:r>
              <a:rPr lang="ru-RU" sz="2400" dirty="0" smtClean="0"/>
              <a:t>предоставляет возможность быстро осуществить аттестацию и проанализировать текущее положение  успеваемости в группе как предметнику, так и классному руководителю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16832"/>
            <a:ext cx="684075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28184" y="63093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К минимизации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отчета по дисциплине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6805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400" b="1" dirty="0" smtClean="0"/>
              <a:t>Трудоемкость</a:t>
            </a:r>
            <a:r>
              <a:rPr lang="ru-RU" sz="2400" dirty="0" smtClean="0"/>
              <a:t> создания информационных ресурсов (книг, файлов, тестов, заполнении журнала оценок и посещаемости), откуда вытекает проблема </a:t>
            </a:r>
            <a:r>
              <a:rPr lang="ru-RU" sz="2400" b="1" dirty="0" smtClean="0"/>
              <a:t>качества</a:t>
            </a:r>
            <a:r>
              <a:rPr lang="ru-RU" sz="2400" dirty="0" smtClean="0"/>
              <a:t>  создаваемых информационных ресурсов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smtClean="0"/>
              <a:t>Необходимость </a:t>
            </a:r>
            <a:r>
              <a:rPr lang="ru-RU" sz="2400" dirty="0" smtClean="0"/>
              <a:t>иметь </a:t>
            </a:r>
            <a:r>
              <a:rPr lang="ru-RU" sz="2400" b="1" dirty="0" smtClean="0"/>
              <a:t>бумажные копии  </a:t>
            </a:r>
            <a:r>
              <a:rPr lang="ru-RU" sz="2400" dirty="0" smtClean="0"/>
              <a:t>ресурсов из-за форс-мажорных обстоятельств (напряжение, сбой в сети)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dirty="0" smtClean="0"/>
              <a:t>Обеспечение защиты </a:t>
            </a:r>
            <a:r>
              <a:rPr lang="ru-RU" sz="2400" dirty="0" smtClean="0"/>
              <a:t>информационных ресурсов и персональных данных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Пожелания: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Необходимость использование портала в учебном процессе  на занятии </a:t>
            </a:r>
            <a:r>
              <a:rPr lang="ru-RU" b="1" dirty="0" smtClean="0"/>
              <a:t>по усмотрению преподавателя</a:t>
            </a:r>
            <a:r>
              <a:rPr lang="ru-RU" dirty="0" smtClean="0"/>
              <a:t>, т.к. портал является одним из инструментов реализации учебного процесса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Наполнение портала </a:t>
            </a:r>
            <a:r>
              <a:rPr lang="ru-RU" b="1" dirty="0" smtClean="0"/>
              <a:t>качественной</a:t>
            </a:r>
            <a:r>
              <a:rPr lang="ru-RU" dirty="0" smtClean="0"/>
              <a:t>  и краткой </a:t>
            </a:r>
            <a:r>
              <a:rPr lang="ru-RU" b="1" dirty="0" smtClean="0"/>
              <a:t>информацией,</a:t>
            </a:r>
            <a:r>
              <a:rPr lang="ru-RU" dirty="0" smtClean="0"/>
              <a:t> проявляя заботу о временном ресурсе обучающихся.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Выложить на рабочем столе обучающихся памятку с Уставом ЮУМК и статьями из «Закона об образовании» о цели среднего профессионального образования, правах и обязанностях обучающихся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</a:t>
            </a:r>
            <a:r>
              <a:rPr lang="ru-RU" dirty="0" smtClean="0"/>
              <a:t>ормирование информационной компетентности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Формирование профессиональных навыков</a:t>
            </a:r>
          </a:p>
          <a:p>
            <a:pPr algn="ctr">
              <a:buNone/>
            </a:pPr>
            <a:r>
              <a:rPr lang="ru-RU" sz="2800" i="1" dirty="0" smtClean="0"/>
              <a:t>(изучение пакетов офисных программ, специального программного обеспечения)</a:t>
            </a:r>
          </a:p>
          <a:p>
            <a:pPr>
              <a:buNone/>
            </a:pPr>
            <a:r>
              <a:rPr lang="ru-RU" dirty="0" smtClean="0"/>
              <a:t>Формирование основ информационной культуры </a:t>
            </a:r>
          </a:p>
          <a:p>
            <a:pPr algn="ctr">
              <a:buNone/>
            </a:pPr>
            <a:r>
              <a:rPr lang="ru-RU" sz="2800" dirty="0" smtClean="0"/>
              <a:t>(</a:t>
            </a:r>
            <a:r>
              <a:rPr lang="ru-RU" sz="2800" i="1" dirty="0" smtClean="0"/>
              <a:t>умений  находить, получать и анализировать информацию, соблюдать юридические нормы и правила при использовании социальных сетей)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Одним из инструментов </a:t>
            </a:r>
            <a:r>
              <a:rPr lang="ru-RU" sz="3200" dirty="0" smtClean="0"/>
              <a:t>реализации методической проблемы является учебный портал </a:t>
            </a:r>
            <a:r>
              <a:rPr lang="en-US" sz="3200" dirty="0" err="1" smtClean="0"/>
              <a:t>ProCollege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err="1" smtClean="0"/>
              <a:t>ProCollege</a:t>
            </a:r>
            <a:r>
              <a:rPr lang="en-US" dirty="0" smtClean="0"/>
              <a:t>- </a:t>
            </a:r>
            <a:r>
              <a:rPr lang="ru-RU" dirty="0" smtClean="0"/>
              <a:t>автоматизированная система управления. </a:t>
            </a:r>
          </a:p>
          <a:p>
            <a:pPr algn="just"/>
            <a:r>
              <a:rPr lang="ru-RU" dirty="0" smtClean="0"/>
              <a:t>Информационная среда- представленные информационные ресурсы</a:t>
            </a:r>
          </a:p>
          <a:p>
            <a:pPr algn="just"/>
            <a:r>
              <a:rPr lang="ru-RU" dirty="0" smtClean="0"/>
              <a:t>Информационные технологии –совокупность средств, обеспечивающих обработку информации с целью </a:t>
            </a:r>
            <a:r>
              <a:rPr lang="ru-RU" b="1" dirty="0" smtClean="0"/>
              <a:t>сокращения трудоемкости </a:t>
            </a:r>
            <a:r>
              <a:rPr lang="ru-RU" dirty="0" smtClean="0"/>
              <a:t>использования информационных ресурсов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Выложены основные документы в заголовке курса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27730" y="1935163"/>
            <a:ext cx="728853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63284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Выложены используемые на уроке ресурсы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076646"/>
            <a:ext cx="8229600" cy="410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Минимизировать трудозатраты можно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Форс-мажорные обстоятельства (карантин)</a:t>
            </a:r>
            <a:endParaRPr lang="ru-RU" dirty="0" smtClean="0">
              <a:hlinkClick r:id="rId2" action="ppaction://hlinksldjump"/>
            </a:endParaRPr>
          </a:p>
          <a:p>
            <a:pPr algn="just"/>
            <a:r>
              <a:rPr lang="ru-RU" dirty="0" smtClean="0">
                <a:hlinkClick r:id="rId2" action="ppaction://hlinksldjump"/>
              </a:rPr>
              <a:t>При создании тестов (можно использовать при изучении текущей темы и воспользоваться банком вопросов при итоговом тестировании)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При подведении итогов 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Составлении отчетов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105" y="1659890"/>
            <a:ext cx="5939790" cy="353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Банки </a:t>
            </a:r>
            <a:r>
              <a:rPr lang="ru-RU" dirty="0"/>
              <a:t>в</a:t>
            </a:r>
            <a:r>
              <a:rPr lang="ru-RU" dirty="0" smtClean="0"/>
              <a:t>опросов курса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53732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Фрагмент теста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Фрагмент сформированного теста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80156" y="1935163"/>
            <a:ext cx="538368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08104" y="63093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Минимизация затрат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221</TotalTime>
  <Words>311</Words>
  <Application>Microsoft Office PowerPoint</Application>
  <PresentationFormat>Экран (4:3)</PresentationFormat>
  <Paragraphs>39</Paragraphs>
  <Slides>14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Формирование информационной компетентности</vt:lpstr>
      <vt:lpstr>Одним из инструментов реализации методической проблемы является учебный портал ProCollege</vt:lpstr>
      <vt:lpstr>Выложены основные документы в заголовке курса</vt:lpstr>
      <vt:lpstr>Слайд 5</vt:lpstr>
      <vt:lpstr>Выложены используемые на уроке ресурсы</vt:lpstr>
      <vt:lpstr>Минимизировать трудозатраты можно</vt:lpstr>
      <vt:lpstr>Банки вопросов курса</vt:lpstr>
      <vt:lpstr>Фрагмент сформированного теста</vt:lpstr>
      <vt:lpstr>Фрагмент  текущих оценок и посещаемости за курс</vt:lpstr>
      <vt:lpstr>Опция детальный рейтинг студентов предоставляет возможность быстро осуществить аттестацию и проанализировать текущее положение  успеваемости в группе как предметнику, так и классному руководителю</vt:lpstr>
      <vt:lpstr>Пример отчета по дисциплине</vt:lpstr>
      <vt:lpstr>Проблемы</vt:lpstr>
      <vt:lpstr>Пожелания: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22</cp:revision>
  <dcterms:created xsi:type="dcterms:W3CDTF">2015-04-26T11:20:21Z</dcterms:created>
  <dcterms:modified xsi:type="dcterms:W3CDTF">2015-04-27T16:36:07Z</dcterms:modified>
</cp:coreProperties>
</file>